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5"/>
  </p:notesMasterIdLst>
  <p:sldIdLst>
    <p:sldId id="256" r:id="rId2"/>
    <p:sldId id="263" r:id="rId3"/>
    <p:sldId id="257" r:id="rId4"/>
    <p:sldId id="258" r:id="rId5"/>
    <p:sldId id="259" r:id="rId6"/>
    <p:sldId id="260" r:id="rId7"/>
    <p:sldId id="262" r:id="rId8"/>
    <p:sldId id="261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1995BF-3952-488E-8ACE-E9C5C52860A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3D3CCD6-8855-4DD1-934C-311296728065}">
      <dgm:prSet/>
      <dgm:spPr/>
      <dgm:t>
        <a:bodyPr/>
        <a:lstStyle/>
        <a:p>
          <a:r>
            <a:rPr lang="en-US" dirty="0"/>
            <a:t>Discussion of the Problem</a:t>
          </a:r>
        </a:p>
      </dgm:t>
    </dgm:pt>
    <dgm:pt modelId="{F32E5C03-A277-4AB0-8E09-B1733316FFCC}" type="parTrans" cxnId="{05476FD9-AF25-471F-AAEC-E9945BBEC84F}">
      <dgm:prSet/>
      <dgm:spPr/>
      <dgm:t>
        <a:bodyPr/>
        <a:lstStyle/>
        <a:p>
          <a:endParaRPr lang="en-US"/>
        </a:p>
      </dgm:t>
    </dgm:pt>
    <dgm:pt modelId="{9EEF9E03-1185-4942-B072-8724BF71280B}" type="sibTrans" cxnId="{05476FD9-AF25-471F-AAEC-E9945BBEC84F}">
      <dgm:prSet/>
      <dgm:spPr/>
      <dgm:t>
        <a:bodyPr/>
        <a:lstStyle/>
        <a:p>
          <a:endParaRPr lang="en-US"/>
        </a:p>
      </dgm:t>
    </dgm:pt>
    <dgm:pt modelId="{84511490-0A0B-4CEC-A6B1-26247A8E7F94}">
      <dgm:prSet/>
      <dgm:spPr/>
      <dgm:t>
        <a:bodyPr/>
        <a:lstStyle/>
        <a:p>
          <a:r>
            <a:rPr lang="en-US" dirty="0"/>
            <a:t>Development of Alternatives</a:t>
          </a:r>
        </a:p>
      </dgm:t>
    </dgm:pt>
    <dgm:pt modelId="{2808B29C-B15D-4A6B-894B-75261B7CB401}" type="parTrans" cxnId="{C04A084B-200E-48FE-A9CF-B783872C83E1}">
      <dgm:prSet/>
      <dgm:spPr/>
      <dgm:t>
        <a:bodyPr/>
        <a:lstStyle/>
        <a:p>
          <a:endParaRPr lang="en-US"/>
        </a:p>
      </dgm:t>
    </dgm:pt>
    <dgm:pt modelId="{A61DD0BF-E448-41DE-B182-D35DF8E8D5B8}" type="sibTrans" cxnId="{C04A084B-200E-48FE-A9CF-B783872C83E1}">
      <dgm:prSet/>
      <dgm:spPr/>
      <dgm:t>
        <a:bodyPr/>
        <a:lstStyle/>
        <a:p>
          <a:endParaRPr lang="en-US"/>
        </a:p>
      </dgm:t>
    </dgm:pt>
    <dgm:pt modelId="{C80512F7-9C9D-4AE1-BB97-4E46374CF732}">
      <dgm:prSet/>
      <dgm:spPr/>
      <dgm:t>
        <a:bodyPr/>
        <a:lstStyle/>
        <a:p>
          <a:r>
            <a:rPr lang="en-US" dirty="0"/>
            <a:t>Project Alternative Costs</a:t>
          </a:r>
        </a:p>
      </dgm:t>
    </dgm:pt>
    <dgm:pt modelId="{A2A78316-820C-41D4-A7C4-8781AEF871FE}" type="parTrans" cxnId="{9D90CD22-F1A7-4ECD-BFA9-53AE7E30AF12}">
      <dgm:prSet/>
      <dgm:spPr/>
      <dgm:t>
        <a:bodyPr/>
        <a:lstStyle/>
        <a:p>
          <a:endParaRPr lang="en-US"/>
        </a:p>
      </dgm:t>
    </dgm:pt>
    <dgm:pt modelId="{0A2B6AED-CDF4-4BE2-A115-E531B9F662C5}" type="sibTrans" cxnId="{9D90CD22-F1A7-4ECD-BFA9-53AE7E30AF12}">
      <dgm:prSet/>
      <dgm:spPr/>
      <dgm:t>
        <a:bodyPr/>
        <a:lstStyle/>
        <a:p>
          <a:endParaRPr lang="en-US"/>
        </a:p>
      </dgm:t>
    </dgm:pt>
    <dgm:pt modelId="{25D7BFBC-42FF-4E2B-AD57-DC729848986E}">
      <dgm:prSet/>
      <dgm:spPr/>
      <dgm:t>
        <a:bodyPr/>
        <a:lstStyle/>
        <a:p>
          <a:r>
            <a:rPr lang="en-US"/>
            <a:t>Funding Sources</a:t>
          </a:r>
        </a:p>
      </dgm:t>
    </dgm:pt>
    <dgm:pt modelId="{3FC8D321-B4E5-414C-BD2E-C1FB69AD830D}" type="parTrans" cxnId="{0B9F0FFE-9D06-46A3-AE84-C3C52BC21B2B}">
      <dgm:prSet/>
      <dgm:spPr/>
      <dgm:t>
        <a:bodyPr/>
        <a:lstStyle/>
        <a:p>
          <a:endParaRPr lang="en-US"/>
        </a:p>
      </dgm:t>
    </dgm:pt>
    <dgm:pt modelId="{F3F9B591-44A3-44B2-BDEC-CEEBEE3E3235}" type="sibTrans" cxnId="{0B9F0FFE-9D06-46A3-AE84-C3C52BC21B2B}">
      <dgm:prSet/>
      <dgm:spPr/>
      <dgm:t>
        <a:bodyPr/>
        <a:lstStyle/>
        <a:p>
          <a:endParaRPr lang="en-US"/>
        </a:p>
      </dgm:t>
    </dgm:pt>
    <dgm:pt modelId="{D030F846-B863-47EC-A076-9E0D333ECD2B}">
      <dgm:prSet/>
      <dgm:spPr/>
      <dgm:t>
        <a:bodyPr/>
        <a:lstStyle/>
        <a:p>
          <a:r>
            <a:rPr lang="en-US"/>
            <a:t>User Costs of Selected Alternative</a:t>
          </a:r>
        </a:p>
      </dgm:t>
    </dgm:pt>
    <dgm:pt modelId="{6F1A0531-AC6D-4B34-90AC-1B7316EBDA45}" type="parTrans" cxnId="{B531699D-6DDC-41B3-A8E2-744ED2672A8C}">
      <dgm:prSet/>
      <dgm:spPr/>
      <dgm:t>
        <a:bodyPr/>
        <a:lstStyle/>
        <a:p>
          <a:endParaRPr lang="en-US"/>
        </a:p>
      </dgm:t>
    </dgm:pt>
    <dgm:pt modelId="{80B2558D-6403-4A4F-A372-441F4E42C2ED}" type="sibTrans" cxnId="{B531699D-6DDC-41B3-A8E2-744ED2672A8C}">
      <dgm:prSet/>
      <dgm:spPr/>
      <dgm:t>
        <a:bodyPr/>
        <a:lstStyle/>
        <a:p>
          <a:endParaRPr lang="en-US"/>
        </a:p>
      </dgm:t>
    </dgm:pt>
    <dgm:pt modelId="{92B9D8C9-EDF3-4CE7-BAE5-D05FF892FF4B}">
      <dgm:prSet/>
      <dgm:spPr/>
      <dgm:t>
        <a:bodyPr/>
        <a:lstStyle/>
        <a:p>
          <a:r>
            <a:rPr lang="en-US" dirty="0"/>
            <a:t>USDA RD Loan Grant Scenarios</a:t>
          </a:r>
        </a:p>
      </dgm:t>
    </dgm:pt>
    <dgm:pt modelId="{23EA8381-8EE5-4770-9C94-3EEED5EADD67}" type="parTrans" cxnId="{B9324E58-A5C1-421F-B0F5-8D60ED39FFD5}">
      <dgm:prSet/>
      <dgm:spPr/>
      <dgm:t>
        <a:bodyPr/>
        <a:lstStyle/>
        <a:p>
          <a:endParaRPr lang="en-US"/>
        </a:p>
      </dgm:t>
    </dgm:pt>
    <dgm:pt modelId="{FCF7FE14-CF65-4B11-BCF2-A7157774CAFA}" type="sibTrans" cxnId="{B9324E58-A5C1-421F-B0F5-8D60ED39FFD5}">
      <dgm:prSet/>
      <dgm:spPr/>
      <dgm:t>
        <a:bodyPr/>
        <a:lstStyle/>
        <a:p>
          <a:endParaRPr lang="en-US"/>
        </a:p>
      </dgm:t>
    </dgm:pt>
    <dgm:pt modelId="{78FCF0A8-D6D0-4365-978F-86351D7DB9A2}" type="pres">
      <dgm:prSet presAssocID="{831995BF-3952-488E-8ACE-E9C5C52860A7}" presName="vert0" presStyleCnt="0">
        <dgm:presLayoutVars>
          <dgm:dir/>
          <dgm:animOne val="branch"/>
          <dgm:animLvl val="lvl"/>
        </dgm:presLayoutVars>
      </dgm:prSet>
      <dgm:spPr/>
    </dgm:pt>
    <dgm:pt modelId="{BBC3B8C5-CF4B-4939-888D-E33472F7F3AE}" type="pres">
      <dgm:prSet presAssocID="{13D3CCD6-8855-4DD1-934C-311296728065}" presName="thickLine" presStyleLbl="alignNode1" presStyleIdx="0" presStyleCnt="6"/>
      <dgm:spPr/>
    </dgm:pt>
    <dgm:pt modelId="{58FA2029-7A87-47AD-80FB-07C03F3D1369}" type="pres">
      <dgm:prSet presAssocID="{13D3CCD6-8855-4DD1-934C-311296728065}" presName="horz1" presStyleCnt="0"/>
      <dgm:spPr/>
    </dgm:pt>
    <dgm:pt modelId="{E9983D9F-4C5D-4222-BB8F-616CF8C5AB82}" type="pres">
      <dgm:prSet presAssocID="{13D3CCD6-8855-4DD1-934C-311296728065}" presName="tx1" presStyleLbl="revTx" presStyleIdx="0" presStyleCnt="6"/>
      <dgm:spPr/>
    </dgm:pt>
    <dgm:pt modelId="{5AEF60A5-1D7A-4547-ABBA-CE98E50D4C65}" type="pres">
      <dgm:prSet presAssocID="{13D3CCD6-8855-4DD1-934C-311296728065}" presName="vert1" presStyleCnt="0"/>
      <dgm:spPr/>
    </dgm:pt>
    <dgm:pt modelId="{EF909965-5052-410D-B709-CCB304BEAF74}" type="pres">
      <dgm:prSet presAssocID="{84511490-0A0B-4CEC-A6B1-26247A8E7F94}" presName="thickLine" presStyleLbl="alignNode1" presStyleIdx="1" presStyleCnt="6"/>
      <dgm:spPr/>
    </dgm:pt>
    <dgm:pt modelId="{5D43C8E4-0CCE-40F7-9741-6D81E6DC6AEC}" type="pres">
      <dgm:prSet presAssocID="{84511490-0A0B-4CEC-A6B1-26247A8E7F94}" presName="horz1" presStyleCnt="0"/>
      <dgm:spPr/>
    </dgm:pt>
    <dgm:pt modelId="{00770015-84EE-411B-AE4B-31850D7FF0FE}" type="pres">
      <dgm:prSet presAssocID="{84511490-0A0B-4CEC-A6B1-26247A8E7F94}" presName="tx1" presStyleLbl="revTx" presStyleIdx="1" presStyleCnt="6"/>
      <dgm:spPr/>
    </dgm:pt>
    <dgm:pt modelId="{52D51DC0-6C5D-44F4-BC43-9DDEBC6BBDDD}" type="pres">
      <dgm:prSet presAssocID="{84511490-0A0B-4CEC-A6B1-26247A8E7F94}" presName="vert1" presStyleCnt="0"/>
      <dgm:spPr/>
    </dgm:pt>
    <dgm:pt modelId="{DC8EC611-7713-4C2C-A819-C3F3E9AB0550}" type="pres">
      <dgm:prSet presAssocID="{C80512F7-9C9D-4AE1-BB97-4E46374CF732}" presName="thickLine" presStyleLbl="alignNode1" presStyleIdx="2" presStyleCnt="6"/>
      <dgm:spPr/>
    </dgm:pt>
    <dgm:pt modelId="{96BF1273-E995-480A-B9CA-A45631495AE2}" type="pres">
      <dgm:prSet presAssocID="{C80512F7-9C9D-4AE1-BB97-4E46374CF732}" presName="horz1" presStyleCnt="0"/>
      <dgm:spPr/>
    </dgm:pt>
    <dgm:pt modelId="{E8F7354A-F498-40AD-AE8C-3FB1E9A62A80}" type="pres">
      <dgm:prSet presAssocID="{C80512F7-9C9D-4AE1-BB97-4E46374CF732}" presName="tx1" presStyleLbl="revTx" presStyleIdx="2" presStyleCnt="6"/>
      <dgm:spPr/>
    </dgm:pt>
    <dgm:pt modelId="{07BB83DA-B355-4AB3-82C4-DC12C2796D35}" type="pres">
      <dgm:prSet presAssocID="{C80512F7-9C9D-4AE1-BB97-4E46374CF732}" presName="vert1" presStyleCnt="0"/>
      <dgm:spPr/>
    </dgm:pt>
    <dgm:pt modelId="{26F8D39D-BDDD-4BDB-9AAE-54B85EECF198}" type="pres">
      <dgm:prSet presAssocID="{25D7BFBC-42FF-4E2B-AD57-DC729848986E}" presName="thickLine" presStyleLbl="alignNode1" presStyleIdx="3" presStyleCnt="6"/>
      <dgm:spPr/>
    </dgm:pt>
    <dgm:pt modelId="{A0746CB9-FCBF-4B04-8F66-DEFBED7BDBA5}" type="pres">
      <dgm:prSet presAssocID="{25D7BFBC-42FF-4E2B-AD57-DC729848986E}" presName="horz1" presStyleCnt="0"/>
      <dgm:spPr/>
    </dgm:pt>
    <dgm:pt modelId="{27FBFE7B-D90F-4B6F-B0D0-53023F54EC30}" type="pres">
      <dgm:prSet presAssocID="{25D7BFBC-42FF-4E2B-AD57-DC729848986E}" presName="tx1" presStyleLbl="revTx" presStyleIdx="3" presStyleCnt="6"/>
      <dgm:spPr/>
    </dgm:pt>
    <dgm:pt modelId="{947CF8D4-F2AC-4FA7-A0B1-A0D95B410867}" type="pres">
      <dgm:prSet presAssocID="{25D7BFBC-42FF-4E2B-AD57-DC729848986E}" presName="vert1" presStyleCnt="0"/>
      <dgm:spPr/>
    </dgm:pt>
    <dgm:pt modelId="{66945E63-C6AA-4523-93AB-D0C7E7648441}" type="pres">
      <dgm:prSet presAssocID="{D030F846-B863-47EC-A076-9E0D333ECD2B}" presName="thickLine" presStyleLbl="alignNode1" presStyleIdx="4" presStyleCnt="6"/>
      <dgm:spPr/>
    </dgm:pt>
    <dgm:pt modelId="{34BA800C-6AD5-40CC-9029-A2B9432A1B88}" type="pres">
      <dgm:prSet presAssocID="{D030F846-B863-47EC-A076-9E0D333ECD2B}" presName="horz1" presStyleCnt="0"/>
      <dgm:spPr/>
    </dgm:pt>
    <dgm:pt modelId="{2AB4A349-374C-4A27-84A4-F8AD83AD29A9}" type="pres">
      <dgm:prSet presAssocID="{D030F846-B863-47EC-A076-9E0D333ECD2B}" presName="tx1" presStyleLbl="revTx" presStyleIdx="4" presStyleCnt="6"/>
      <dgm:spPr/>
    </dgm:pt>
    <dgm:pt modelId="{C589C1B4-A2D8-4B24-9358-96BDDE30B140}" type="pres">
      <dgm:prSet presAssocID="{D030F846-B863-47EC-A076-9E0D333ECD2B}" presName="vert1" presStyleCnt="0"/>
      <dgm:spPr/>
    </dgm:pt>
    <dgm:pt modelId="{6DEE98A3-3672-4FC7-AA7F-DC8C7ADF430B}" type="pres">
      <dgm:prSet presAssocID="{92B9D8C9-EDF3-4CE7-BAE5-D05FF892FF4B}" presName="thickLine" presStyleLbl="alignNode1" presStyleIdx="5" presStyleCnt="6"/>
      <dgm:spPr/>
    </dgm:pt>
    <dgm:pt modelId="{2C7BBF0B-90ED-4BC0-B4CF-906F1209BE2F}" type="pres">
      <dgm:prSet presAssocID="{92B9D8C9-EDF3-4CE7-BAE5-D05FF892FF4B}" presName="horz1" presStyleCnt="0"/>
      <dgm:spPr/>
    </dgm:pt>
    <dgm:pt modelId="{5AF06A91-D9E8-4016-A49F-3E471256799E}" type="pres">
      <dgm:prSet presAssocID="{92B9D8C9-EDF3-4CE7-BAE5-D05FF892FF4B}" presName="tx1" presStyleLbl="revTx" presStyleIdx="5" presStyleCnt="6"/>
      <dgm:spPr/>
    </dgm:pt>
    <dgm:pt modelId="{60C44CAC-1062-4A6A-A839-506DF93B8117}" type="pres">
      <dgm:prSet presAssocID="{92B9D8C9-EDF3-4CE7-BAE5-D05FF892FF4B}" presName="vert1" presStyleCnt="0"/>
      <dgm:spPr/>
    </dgm:pt>
  </dgm:ptLst>
  <dgm:cxnLst>
    <dgm:cxn modelId="{FA9F3118-26C2-4C38-91A6-EAC36D9B62BC}" type="presOf" srcId="{25D7BFBC-42FF-4E2B-AD57-DC729848986E}" destId="{27FBFE7B-D90F-4B6F-B0D0-53023F54EC30}" srcOrd="0" destOrd="0" presId="urn:microsoft.com/office/officeart/2008/layout/LinedList"/>
    <dgm:cxn modelId="{9D90CD22-F1A7-4ECD-BFA9-53AE7E30AF12}" srcId="{831995BF-3952-488E-8ACE-E9C5C52860A7}" destId="{C80512F7-9C9D-4AE1-BB97-4E46374CF732}" srcOrd="2" destOrd="0" parTransId="{A2A78316-820C-41D4-A7C4-8781AEF871FE}" sibTransId="{0A2B6AED-CDF4-4BE2-A115-E531B9F662C5}"/>
    <dgm:cxn modelId="{F7525B61-FD23-48B3-AC31-BFB2228D0603}" type="presOf" srcId="{C80512F7-9C9D-4AE1-BB97-4E46374CF732}" destId="{E8F7354A-F498-40AD-AE8C-3FB1E9A62A80}" srcOrd="0" destOrd="0" presId="urn:microsoft.com/office/officeart/2008/layout/LinedList"/>
    <dgm:cxn modelId="{C04A084B-200E-48FE-A9CF-B783872C83E1}" srcId="{831995BF-3952-488E-8ACE-E9C5C52860A7}" destId="{84511490-0A0B-4CEC-A6B1-26247A8E7F94}" srcOrd="1" destOrd="0" parTransId="{2808B29C-B15D-4A6B-894B-75261B7CB401}" sibTransId="{A61DD0BF-E448-41DE-B182-D35DF8E8D5B8}"/>
    <dgm:cxn modelId="{B9324E58-A5C1-421F-B0F5-8D60ED39FFD5}" srcId="{831995BF-3952-488E-8ACE-E9C5C52860A7}" destId="{92B9D8C9-EDF3-4CE7-BAE5-D05FF892FF4B}" srcOrd="5" destOrd="0" parTransId="{23EA8381-8EE5-4770-9C94-3EEED5EADD67}" sibTransId="{FCF7FE14-CF65-4B11-BCF2-A7157774CAFA}"/>
    <dgm:cxn modelId="{8727E479-4BCB-4D72-AAEF-B9897F7CE2B2}" type="presOf" srcId="{92B9D8C9-EDF3-4CE7-BAE5-D05FF892FF4B}" destId="{5AF06A91-D9E8-4016-A49F-3E471256799E}" srcOrd="0" destOrd="0" presId="urn:microsoft.com/office/officeart/2008/layout/LinedList"/>
    <dgm:cxn modelId="{8A059E8F-D79C-4F00-9B0A-A124F7AD2C0F}" type="presOf" srcId="{84511490-0A0B-4CEC-A6B1-26247A8E7F94}" destId="{00770015-84EE-411B-AE4B-31850D7FF0FE}" srcOrd="0" destOrd="0" presId="urn:microsoft.com/office/officeart/2008/layout/LinedList"/>
    <dgm:cxn modelId="{49296A93-FF80-4CA5-BF73-1FB3F55F541C}" type="presOf" srcId="{D030F846-B863-47EC-A076-9E0D333ECD2B}" destId="{2AB4A349-374C-4A27-84A4-F8AD83AD29A9}" srcOrd="0" destOrd="0" presId="urn:microsoft.com/office/officeart/2008/layout/LinedList"/>
    <dgm:cxn modelId="{0BD5DF98-3E81-4C5A-BD97-D27998D8B952}" type="presOf" srcId="{831995BF-3952-488E-8ACE-E9C5C52860A7}" destId="{78FCF0A8-D6D0-4365-978F-86351D7DB9A2}" srcOrd="0" destOrd="0" presId="urn:microsoft.com/office/officeart/2008/layout/LinedList"/>
    <dgm:cxn modelId="{5529659B-A664-45B9-AB2E-85A185B1FBA5}" type="presOf" srcId="{13D3CCD6-8855-4DD1-934C-311296728065}" destId="{E9983D9F-4C5D-4222-BB8F-616CF8C5AB82}" srcOrd="0" destOrd="0" presId="urn:microsoft.com/office/officeart/2008/layout/LinedList"/>
    <dgm:cxn modelId="{B531699D-6DDC-41B3-A8E2-744ED2672A8C}" srcId="{831995BF-3952-488E-8ACE-E9C5C52860A7}" destId="{D030F846-B863-47EC-A076-9E0D333ECD2B}" srcOrd="4" destOrd="0" parTransId="{6F1A0531-AC6D-4B34-90AC-1B7316EBDA45}" sibTransId="{80B2558D-6403-4A4F-A372-441F4E42C2ED}"/>
    <dgm:cxn modelId="{05476FD9-AF25-471F-AAEC-E9945BBEC84F}" srcId="{831995BF-3952-488E-8ACE-E9C5C52860A7}" destId="{13D3CCD6-8855-4DD1-934C-311296728065}" srcOrd="0" destOrd="0" parTransId="{F32E5C03-A277-4AB0-8E09-B1733316FFCC}" sibTransId="{9EEF9E03-1185-4942-B072-8724BF71280B}"/>
    <dgm:cxn modelId="{0B9F0FFE-9D06-46A3-AE84-C3C52BC21B2B}" srcId="{831995BF-3952-488E-8ACE-E9C5C52860A7}" destId="{25D7BFBC-42FF-4E2B-AD57-DC729848986E}" srcOrd="3" destOrd="0" parTransId="{3FC8D321-B4E5-414C-BD2E-C1FB69AD830D}" sibTransId="{F3F9B591-44A3-44B2-BDEC-CEEBEE3E3235}"/>
    <dgm:cxn modelId="{7736140D-8029-4C7E-B48E-AE87CF4FBE94}" type="presParOf" srcId="{78FCF0A8-D6D0-4365-978F-86351D7DB9A2}" destId="{BBC3B8C5-CF4B-4939-888D-E33472F7F3AE}" srcOrd="0" destOrd="0" presId="urn:microsoft.com/office/officeart/2008/layout/LinedList"/>
    <dgm:cxn modelId="{102BDF97-FFEA-4896-9631-8936E626EFD0}" type="presParOf" srcId="{78FCF0A8-D6D0-4365-978F-86351D7DB9A2}" destId="{58FA2029-7A87-47AD-80FB-07C03F3D1369}" srcOrd="1" destOrd="0" presId="urn:microsoft.com/office/officeart/2008/layout/LinedList"/>
    <dgm:cxn modelId="{0DC78EF6-E665-419A-82C6-1C1D8623F413}" type="presParOf" srcId="{58FA2029-7A87-47AD-80FB-07C03F3D1369}" destId="{E9983D9F-4C5D-4222-BB8F-616CF8C5AB82}" srcOrd="0" destOrd="0" presId="urn:microsoft.com/office/officeart/2008/layout/LinedList"/>
    <dgm:cxn modelId="{873F192F-93FD-4CE0-A199-04DCADD176C3}" type="presParOf" srcId="{58FA2029-7A87-47AD-80FB-07C03F3D1369}" destId="{5AEF60A5-1D7A-4547-ABBA-CE98E50D4C65}" srcOrd="1" destOrd="0" presId="urn:microsoft.com/office/officeart/2008/layout/LinedList"/>
    <dgm:cxn modelId="{6EE40C95-2A9F-4589-AD88-01349E38FFEA}" type="presParOf" srcId="{78FCF0A8-D6D0-4365-978F-86351D7DB9A2}" destId="{EF909965-5052-410D-B709-CCB304BEAF74}" srcOrd="2" destOrd="0" presId="urn:microsoft.com/office/officeart/2008/layout/LinedList"/>
    <dgm:cxn modelId="{5643F4EC-A0F4-4DE3-BE1D-D38CF8D120D5}" type="presParOf" srcId="{78FCF0A8-D6D0-4365-978F-86351D7DB9A2}" destId="{5D43C8E4-0CCE-40F7-9741-6D81E6DC6AEC}" srcOrd="3" destOrd="0" presId="urn:microsoft.com/office/officeart/2008/layout/LinedList"/>
    <dgm:cxn modelId="{58C718B5-8DF9-4701-8A47-1669B41868DE}" type="presParOf" srcId="{5D43C8E4-0CCE-40F7-9741-6D81E6DC6AEC}" destId="{00770015-84EE-411B-AE4B-31850D7FF0FE}" srcOrd="0" destOrd="0" presId="urn:microsoft.com/office/officeart/2008/layout/LinedList"/>
    <dgm:cxn modelId="{2F213537-CC5D-43E6-9993-24C07FA70583}" type="presParOf" srcId="{5D43C8E4-0CCE-40F7-9741-6D81E6DC6AEC}" destId="{52D51DC0-6C5D-44F4-BC43-9DDEBC6BBDDD}" srcOrd="1" destOrd="0" presId="urn:microsoft.com/office/officeart/2008/layout/LinedList"/>
    <dgm:cxn modelId="{773913D9-2AAC-49F6-9EB0-6A70AC4C13DE}" type="presParOf" srcId="{78FCF0A8-D6D0-4365-978F-86351D7DB9A2}" destId="{DC8EC611-7713-4C2C-A819-C3F3E9AB0550}" srcOrd="4" destOrd="0" presId="urn:microsoft.com/office/officeart/2008/layout/LinedList"/>
    <dgm:cxn modelId="{DECE5B78-1A1A-49CF-93A9-EAE35E2D0894}" type="presParOf" srcId="{78FCF0A8-D6D0-4365-978F-86351D7DB9A2}" destId="{96BF1273-E995-480A-B9CA-A45631495AE2}" srcOrd="5" destOrd="0" presId="urn:microsoft.com/office/officeart/2008/layout/LinedList"/>
    <dgm:cxn modelId="{BBEDB47A-1765-419C-8391-17DE8CB6EA77}" type="presParOf" srcId="{96BF1273-E995-480A-B9CA-A45631495AE2}" destId="{E8F7354A-F498-40AD-AE8C-3FB1E9A62A80}" srcOrd="0" destOrd="0" presId="urn:microsoft.com/office/officeart/2008/layout/LinedList"/>
    <dgm:cxn modelId="{431FB86A-13CB-4B37-96D1-0176F49EB89F}" type="presParOf" srcId="{96BF1273-E995-480A-B9CA-A45631495AE2}" destId="{07BB83DA-B355-4AB3-82C4-DC12C2796D35}" srcOrd="1" destOrd="0" presId="urn:microsoft.com/office/officeart/2008/layout/LinedList"/>
    <dgm:cxn modelId="{821BDD4E-3C27-485E-8EFF-B733A2E901D1}" type="presParOf" srcId="{78FCF0A8-D6D0-4365-978F-86351D7DB9A2}" destId="{26F8D39D-BDDD-4BDB-9AAE-54B85EECF198}" srcOrd="6" destOrd="0" presId="urn:microsoft.com/office/officeart/2008/layout/LinedList"/>
    <dgm:cxn modelId="{F076BD6D-8250-41FD-B7B4-3ED2BD0216CE}" type="presParOf" srcId="{78FCF0A8-D6D0-4365-978F-86351D7DB9A2}" destId="{A0746CB9-FCBF-4B04-8F66-DEFBED7BDBA5}" srcOrd="7" destOrd="0" presId="urn:microsoft.com/office/officeart/2008/layout/LinedList"/>
    <dgm:cxn modelId="{D244E5C8-598E-43FA-B0DD-C0E8029F943D}" type="presParOf" srcId="{A0746CB9-FCBF-4B04-8F66-DEFBED7BDBA5}" destId="{27FBFE7B-D90F-4B6F-B0D0-53023F54EC30}" srcOrd="0" destOrd="0" presId="urn:microsoft.com/office/officeart/2008/layout/LinedList"/>
    <dgm:cxn modelId="{D9D1DC1D-F89E-467C-AD69-14BCFAD1725A}" type="presParOf" srcId="{A0746CB9-FCBF-4B04-8F66-DEFBED7BDBA5}" destId="{947CF8D4-F2AC-4FA7-A0B1-A0D95B410867}" srcOrd="1" destOrd="0" presId="urn:microsoft.com/office/officeart/2008/layout/LinedList"/>
    <dgm:cxn modelId="{D9A06E19-6CAB-4CBC-B053-295D8CC7A6ED}" type="presParOf" srcId="{78FCF0A8-D6D0-4365-978F-86351D7DB9A2}" destId="{66945E63-C6AA-4523-93AB-D0C7E7648441}" srcOrd="8" destOrd="0" presId="urn:microsoft.com/office/officeart/2008/layout/LinedList"/>
    <dgm:cxn modelId="{01E2F454-28B5-4DB2-923D-D10A36F4EE9A}" type="presParOf" srcId="{78FCF0A8-D6D0-4365-978F-86351D7DB9A2}" destId="{34BA800C-6AD5-40CC-9029-A2B9432A1B88}" srcOrd="9" destOrd="0" presId="urn:microsoft.com/office/officeart/2008/layout/LinedList"/>
    <dgm:cxn modelId="{486DBA97-64A9-4107-BA48-E352EE1506F0}" type="presParOf" srcId="{34BA800C-6AD5-40CC-9029-A2B9432A1B88}" destId="{2AB4A349-374C-4A27-84A4-F8AD83AD29A9}" srcOrd="0" destOrd="0" presId="urn:microsoft.com/office/officeart/2008/layout/LinedList"/>
    <dgm:cxn modelId="{AE47B085-85F8-404D-9AE0-B67CE501C2A7}" type="presParOf" srcId="{34BA800C-6AD5-40CC-9029-A2B9432A1B88}" destId="{C589C1B4-A2D8-4B24-9358-96BDDE30B140}" srcOrd="1" destOrd="0" presId="urn:microsoft.com/office/officeart/2008/layout/LinedList"/>
    <dgm:cxn modelId="{47F288FD-1615-4349-90E5-D80AC24E02BB}" type="presParOf" srcId="{78FCF0A8-D6D0-4365-978F-86351D7DB9A2}" destId="{6DEE98A3-3672-4FC7-AA7F-DC8C7ADF430B}" srcOrd="10" destOrd="0" presId="urn:microsoft.com/office/officeart/2008/layout/LinedList"/>
    <dgm:cxn modelId="{54AF3DBC-0722-44A0-994A-9FB6475D8542}" type="presParOf" srcId="{78FCF0A8-D6D0-4365-978F-86351D7DB9A2}" destId="{2C7BBF0B-90ED-4BC0-B4CF-906F1209BE2F}" srcOrd="11" destOrd="0" presId="urn:microsoft.com/office/officeart/2008/layout/LinedList"/>
    <dgm:cxn modelId="{6994D158-AE47-4F03-ACDD-A26169049D09}" type="presParOf" srcId="{2C7BBF0B-90ED-4BC0-B4CF-906F1209BE2F}" destId="{5AF06A91-D9E8-4016-A49F-3E471256799E}" srcOrd="0" destOrd="0" presId="urn:microsoft.com/office/officeart/2008/layout/LinedList"/>
    <dgm:cxn modelId="{9DEFDFB6-EF89-4598-A0B2-57867DB981FC}" type="presParOf" srcId="{2C7BBF0B-90ED-4BC0-B4CF-906F1209BE2F}" destId="{60C44CAC-1062-4A6A-A839-506DF93B811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3DAA807-70C3-431A-B6DD-0FA0D44EAEC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C0A6CAD-BC28-4E38-B549-F0CF89C5ADD0}">
      <dgm:prSet/>
      <dgm:spPr/>
      <dgm:t>
        <a:bodyPr/>
        <a:lstStyle/>
        <a:p>
          <a:r>
            <a:rPr lang="en-US" i="1"/>
            <a:t>FEMA Floodplain</a:t>
          </a:r>
          <a:endParaRPr lang="en-US"/>
        </a:p>
      </dgm:t>
    </dgm:pt>
    <dgm:pt modelId="{4AC6C8CB-96B1-4C9D-ADBB-801A8D544E6A}" type="parTrans" cxnId="{AB0C1144-E40A-4891-BC09-3BBE38BE3F4E}">
      <dgm:prSet/>
      <dgm:spPr/>
      <dgm:t>
        <a:bodyPr/>
        <a:lstStyle/>
        <a:p>
          <a:endParaRPr lang="en-US"/>
        </a:p>
      </dgm:t>
    </dgm:pt>
    <dgm:pt modelId="{7D143158-0202-4451-BE73-FB05C1C62BF7}" type="sibTrans" cxnId="{AB0C1144-E40A-4891-BC09-3BBE38BE3F4E}">
      <dgm:prSet/>
      <dgm:spPr/>
      <dgm:t>
        <a:bodyPr/>
        <a:lstStyle/>
        <a:p>
          <a:endParaRPr lang="en-US"/>
        </a:p>
      </dgm:t>
    </dgm:pt>
    <dgm:pt modelId="{A93BFDA6-6921-4762-A24A-F9D6948DA5E8}">
      <dgm:prSet/>
      <dgm:spPr/>
      <dgm:t>
        <a:bodyPr/>
        <a:lstStyle/>
        <a:p>
          <a:r>
            <a:rPr lang="en-US" i="1"/>
            <a:t>High Groundwater</a:t>
          </a:r>
          <a:endParaRPr lang="en-US"/>
        </a:p>
      </dgm:t>
    </dgm:pt>
    <dgm:pt modelId="{4C2D34A6-53B5-42F1-8FE6-EC67433D42CE}" type="parTrans" cxnId="{3DE86F5E-812E-4851-902B-62137155F39D}">
      <dgm:prSet/>
      <dgm:spPr/>
      <dgm:t>
        <a:bodyPr/>
        <a:lstStyle/>
        <a:p>
          <a:endParaRPr lang="en-US"/>
        </a:p>
      </dgm:t>
    </dgm:pt>
    <dgm:pt modelId="{4925C5A9-4D06-4568-BC73-7545344807A5}" type="sibTrans" cxnId="{3DE86F5E-812E-4851-902B-62137155F39D}">
      <dgm:prSet/>
      <dgm:spPr/>
      <dgm:t>
        <a:bodyPr/>
        <a:lstStyle/>
        <a:p>
          <a:endParaRPr lang="en-US"/>
        </a:p>
      </dgm:t>
    </dgm:pt>
    <dgm:pt modelId="{CCE1B8AD-7E48-44D2-96EF-137F7B0CA420}">
      <dgm:prSet/>
      <dgm:spPr/>
      <dgm:t>
        <a:bodyPr/>
        <a:lstStyle/>
        <a:p>
          <a:r>
            <a:rPr lang="en-US" i="1" dirty="0"/>
            <a:t>Water Quality</a:t>
          </a:r>
          <a:endParaRPr lang="en-US" dirty="0"/>
        </a:p>
      </dgm:t>
    </dgm:pt>
    <dgm:pt modelId="{F49D6A71-0B9D-4A50-B527-CFE83ACCEB6B}" type="parTrans" cxnId="{D14DEE70-4B3B-4708-9AF8-AC21A34143DA}">
      <dgm:prSet/>
      <dgm:spPr/>
      <dgm:t>
        <a:bodyPr/>
        <a:lstStyle/>
        <a:p>
          <a:endParaRPr lang="en-US"/>
        </a:p>
      </dgm:t>
    </dgm:pt>
    <dgm:pt modelId="{5F4D3FBC-D63A-45B1-91D3-37C873892B87}" type="sibTrans" cxnId="{D14DEE70-4B3B-4708-9AF8-AC21A34143DA}">
      <dgm:prSet/>
      <dgm:spPr/>
      <dgm:t>
        <a:bodyPr/>
        <a:lstStyle/>
        <a:p>
          <a:endParaRPr lang="en-US"/>
        </a:p>
      </dgm:t>
    </dgm:pt>
    <dgm:pt modelId="{94D71EC1-B506-4C48-9226-591270A185FC}">
      <dgm:prSet/>
      <dgm:spPr/>
      <dgm:t>
        <a:bodyPr/>
        <a:lstStyle/>
        <a:p>
          <a:r>
            <a:rPr lang="en-US" dirty="0"/>
            <a:t>Percolation Rates</a:t>
          </a:r>
        </a:p>
        <a:p>
          <a:r>
            <a:rPr lang="en-US" dirty="0"/>
            <a:t>(Mound System)</a:t>
          </a:r>
        </a:p>
      </dgm:t>
    </dgm:pt>
    <dgm:pt modelId="{5C417702-50C3-48DF-ADB4-C5C364AB7CDC}" type="parTrans" cxnId="{1F2F6382-85C3-44ED-BBC5-563AB34E31D6}">
      <dgm:prSet/>
      <dgm:spPr/>
      <dgm:t>
        <a:bodyPr/>
        <a:lstStyle/>
        <a:p>
          <a:endParaRPr lang="en-US"/>
        </a:p>
      </dgm:t>
    </dgm:pt>
    <dgm:pt modelId="{608B81E0-9C0B-454B-8CD4-3C4A92254017}" type="sibTrans" cxnId="{1F2F6382-85C3-44ED-BBC5-563AB34E31D6}">
      <dgm:prSet/>
      <dgm:spPr/>
      <dgm:t>
        <a:bodyPr/>
        <a:lstStyle/>
        <a:p>
          <a:endParaRPr lang="en-US"/>
        </a:p>
      </dgm:t>
    </dgm:pt>
    <dgm:pt modelId="{E1541D95-21A7-411C-8F58-5DE3B079675B}" type="pres">
      <dgm:prSet presAssocID="{93DAA807-70C3-431A-B6DD-0FA0D44EAEC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4E66C40-6B91-46D3-B84B-54D0F22934C3}" type="pres">
      <dgm:prSet presAssocID="{8C0A6CAD-BC28-4E38-B549-F0CF89C5ADD0}" presName="hierRoot1" presStyleCnt="0"/>
      <dgm:spPr/>
    </dgm:pt>
    <dgm:pt modelId="{602618FC-B428-4176-926B-5997DF4F354B}" type="pres">
      <dgm:prSet presAssocID="{8C0A6CAD-BC28-4E38-B549-F0CF89C5ADD0}" presName="composite" presStyleCnt="0"/>
      <dgm:spPr/>
    </dgm:pt>
    <dgm:pt modelId="{7A0DAF1B-637A-496B-A5CB-FD587EF1A074}" type="pres">
      <dgm:prSet presAssocID="{8C0A6CAD-BC28-4E38-B549-F0CF89C5ADD0}" presName="background" presStyleLbl="node0" presStyleIdx="0" presStyleCnt="4"/>
      <dgm:spPr/>
    </dgm:pt>
    <dgm:pt modelId="{BD1DF644-2324-4D1C-B3E3-1D6343269BE0}" type="pres">
      <dgm:prSet presAssocID="{8C0A6CAD-BC28-4E38-B549-F0CF89C5ADD0}" presName="text" presStyleLbl="fgAcc0" presStyleIdx="0" presStyleCnt="4">
        <dgm:presLayoutVars>
          <dgm:chPref val="3"/>
        </dgm:presLayoutVars>
      </dgm:prSet>
      <dgm:spPr/>
    </dgm:pt>
    <dgm:pt modelId="{E8BA7BD1-ABA9-498E-AD08-7D663A820CDA}" type="pres">
      <dgm:prSet presAssocID="{8C0A6CAD-BC28-4E38-B549-F0CF89C5ADD0}" presName="hierChild2" presStyleCnt="0"/>
      <dgm:spPr/>
    </dgm:pt>
    <dgm:pt modelId="{0F4268D3-CE8C-49AA-BE35-1519D913E769}" type="pres">
      <dgm:prSet presAssocID="{A93BFDA6-6921-4762-A24A-F9D6948DA5E8}" presName="hierRoot1" presStyleCnt="0"/>
      <dgm:spPr/>
    </dgm:pt>
    <dgm:pt modelId="{A7B6B917-3BE7-4F69-B174-39DDAB1D356C}" type="pres">
      <dgm:prSet presAssocID="{A93BFDA6-6921-4762-A24A-F9D6948DA5E8}" presName="composite" presStyleCnt="0"/>
      <dgm:spPr/>
    </dgm:pt>
    <dgm:pt modelId="{A7D08D94-87C4-491F-B138-075A79166593}" type="pres">
      <dgm:prSet presAssocID="{A93BFDA6-6921-4762-A24A-F9D6948DA5E8}" presName="background" presStyleLbl="node0" presStyleIdx="1" presStyleCnt="4"/>
      <dgm:spPr/>
    </dgm:pt>
    <dgm:pt modelId="{4E61C984-BAA1-4A6A-957E-86A1D5861CC0}" type="pres">
      <dgm:prSet presAssocID="{A93BFDA6-6921-4762-A24A-F9D6948DA5E8}" presName="text" presStyleLbl="fgAcc0" presStyleIdx="1" presStyleCnt="4">
        <dgm:presLayoutVars>
          <dgm:chPref val="3"/>
        </dgm:presLayoutVars>
      </dgm:prSet>
      <dgm:spPr/>
    </dgm:pt>
    <dgm:pt modelId="{1A9C221D-9F19-4BC0-AD4A-8E68FA6A3FCC}" type="pres">
      <dgm:prSet presAssocID="{A93BFDA6-6921-4762-A24A-F9D6948DA5E8}" presName="hierChild2" presStyleCnt="0"/>
      <dgm:spPr/>
    </dgm:pt>
    <dgm:pt modelId="{43414ADC-C7E9-4CD3-9609-87DE888FBC36}" type="pres">
      <dgm:prSet presAssocID="{CCE1B8AD-7E48-44D2-96EF-137F7B0CA420}" presName="hierRoot1" presStyleCnt="0"/>
      <dgm:spPr/>
    </dgm:pt>
    <dgm:pt modelId="{D1550E8A-61F7-4F01-89A9-8EF0C3857958}" type="pres">
      <dgm:prSet presAssocID="{CCE1B8AD-7E48-44D2-96EF-137F7B0CA420}" presName="composite" presStyleCnt="0"/>
      <dgm:spPr/>
    </dgm:pt>
    <dgm:pt modelId="{E1AEF37C-A030-44F5-BC36-7FB396D86E9F}" type="pres">
      <dgm:prSet presAssocID="{CCE1B8AD-7E48-44D2-96EF-137F7B0CA420}" presName="background" presStyleLbl="node0" presStyleIdx="2" presStyleCnt="4"/>
      <dgm:spPr/>
    </dgm:pt>
    <dgm:pt modelId="{684CDFCC-43FC-4260-8EF5-3E5B4A39EEC3}" type="pres">
      <dgm:prSet presAssocID="{CCE1B8AD-7E48-44D2-96EF-137F7B0CA420}" presName="text" presStyleLbl="fgAcc0" presStyleIdx="2" presStyleCnt="4">
        <dgm:presLayoutVars>
          <dgm:chPref val="3"/>
        </dgm:presLayoutVars>
      </dgm:prSet>
      <dgm:spPr/>
    </dgm:pt>
    <dgm:pt modelId="{EDBB5406-9702-4171-9420-6B0B89DA1E15}" type="pres">
      <dgm:prSet presAssocID="{CCE1B8AD-7E48-44D2-96EF-137F7B0CA420}" presName="hierChild2" presStyleCnt="0"/>
      <dgm:spPr/>
    </dgm:pt>
    <dgm:pt modelId="{56AD49BB-EE14-403D-A21D-1D05D7CA3E8E}" type="pres">
      <dgm:prSet presAssocID="{94D71EC1-B506-4C48-9226-591270A185FC}" presName="hierRoot1" presStyleCnt="0"/>
      <dgm:spPr/>
    </dgm:pt>
    <dgm:pt modelId="{60009D89-205D-4FAF-A002-835B798D7887}" type="pres">
      <dgm:prSet presAssocID="{94D71EC1-B506-4C48-9226-591270A185FC}" presName="composite" presStyleCnt="0"/>
      <dgm:spPr/>
    </dgm:pt>
    <dgm:pt modelId="{F7B7DA3F-AA7A-4BB7-A6A0-67C00B7FFF15}" type="pres">
      <dgm:prSet presAssocID="{94D71EC1-B506-4C48-9226-591270A185FC}" presName="background" presStyleLbl="node0" presStyleIdx="3" presStyleCnt="4"/>
      <dgm:spPr/>
    </dgm:pt>
    <dgm:pt modelId="{9732C787-0385-410E-A8C3-B8F5437BFA58}" type="pres">
      <dgm:prSet presAssocID="{94D71EC1-B506-4C48-9226-591270A185FC}" presName="text" presStyleLbl="fgAcc0" presStyleIdx="3" presStyleCnt="4">
        <dgm:presLayoutVars>
          <dgm:chPref val="3"/>
        </dgm:presLayoutVars>
      </dgm:prSet>
      <dgm:spPr/>
    </dgm:pt>
    <dgm:pt modelId="{A3E346E0-E124-4A1A-96EA-41F733217D5B}" type="pres">
      <dgm:prSet presAssocID="{94D71EC1-B506-4C48-9226-591270A185FC}" presName="hierChild2" presStyleCnt="0"/>
      <dgm:spPr/>
    </dgm:pt>
  </dgm:ptLst>
  <dgm:cxnLst>
    <dgm:cxn modelId="{3DE86F5E-812E-4851-902B-62137155F39D}" srcId="{93DAA807-70C3-431A-B6DD-0FA0D44EAECD}" destId="{A93BFDA6-6921-4762-A24A-F9D6948DA5E8}" srcOrd="1" destOrd="0" parTransId="{4C2D34A6-53B5-42F1-8FE6-EC67433D42CE}" sibTransId="{4925C5A9-4D06-4568-BC73-7545344807A5}"/>
    <dgm:cxn modelId="{AB0C1144-E40A-4891-BC09-3BBE38BE3F4E}" srcId="{93DAA807-70C3-431A-B6DD-0FA0D44EAECD}" destId="{8C0A6CAD-BC28-4E38-B549-F0CF89C5ADD0}" srcOrd="0" destOrd="0" parTransId="{4AC6C8CB-96B1-4C9D-ADBB-801A8D544E6A}" sibTransId="{7D143158-0202-4451-BE73-FB05C1C62BF7}"/>
    <dgm:cxn modelId="{AEAAEA4F-2AC8-4A2A-B11A-4E1BC3C84A84}" type="presOf" srcId="{CCE1B8AD-7E48-44D2-96EF-137F7B0CA420}" destId="{684CDFCC-43FC-4260-8EF5-3E5B4A39EEC3}" srcOrd="0" destOrd="0" presId="urn:microsoft.com/office/officeart/2005/8/layout/hierarchy1"/>
    <dgm:cxn modelId="{D14DEE70-4B3B-4708-9AF8-AC21A34143DA}" srcId="{93DAA807-70C3-431A-B6DD-0FA0D44EAECD}" destId="{CCE1B8AD-7E48-44D2-96EF-137F7B0CA420}" srcOrd="2" destOrd="0" parTransId="{F49D6A71-0B9D-4A50-B527-CFE83ACCEB6B}" sibTransId="{5F4D3FBC-D63A-45B1-91D3-37C873892B87}"/>
    <dgm:cxn modelId="{1F2F6382-85C3-44ED-BBC5-563AB34E31D6}" srcId="{93DAA807-70C3-431A-B6DD-0FA0D44EAECD}" destId="{94D71EC1-B506-4C48-9226-591270A185FC}" srcOrd="3" destOrd="0" parTransId="{5C417702-50C3-48DF-ADB4-C5C364AB7CDC}" sibTransId="{608B81E0-9C0B-454B-8CD4-3C4A92254017}"/>
    <dgm:cxn modelId="{50131F93-D269-4E61-B916-15CA775D789B}" type="presOf" srcId="{8C0A6CAD-BC28-4E38-B549-F0CF89C5ADD0}" destId="{BD1DF644-2324-4D1C-B3E3-1D6343269BE0}" srcOrd="0" destOrd="0" presId="urn:microsoft.com/office/officeart/2005/8/layout/hierarchy1"/>
    <dgm:cxn modelId="{8683B8C5-0702-4283-BE78-A6ED2AED232F}" type="presOf" srcId="{93DAA807-70C3-431A-B6DD-0FA0D44EAECD}" destId="{E1541D95-21A7-411C-8F58-5DE3B079675B}" srcOrd="0" destOrd="0" presId="urn:microsoft.com/office/officeart/2005/8/layout/hierarchy1"/>
    <dgm:cxn modelId="{4470BAE8-E29A-4E40-AB4A-297F44A74D96}" type="presOf" srcId="{94D71EC1-B506-4C48-9226-591270A185FC}" destId="{9732C787-0385-410E-A8C3-B8F5437BFA58}" srcOrd="0" destOrd="0" presId="urn:microsoft.com/office/officeart/2005/8/layout/hierarchy1"/>
    <dgm:cxn modelId="{FFC820F3-BD5F-44ED-8BA4-393FFE6BF95F}" type="presOf" srcId="{A93BFDA6-6921-4762-A24A-F9D6948DA5E8}" destId="{4E61C984-BAA1-4A6A-957E-86A1D5861CC0}" srcOrd="0" destOrd="0" presId="urn:microsoft.com/office/officeart/2005/8/layout/hierarchy1"/>
    <dgm:cxn modelId="{416BF2BC-CCD2-4121-A9C7-F751800E17A9}" type="presParOf" srcId="{E1541D95-21A7-411C-8F58-5DE3B079675B}" destId="{F4E66C40-6B91-46D3-B84B-54D0F22934C3}" srcOrd="0" destOrd="0" presId="urn:microsoft.com/office/officeart/2005/8/layout/hierarchy1"/>
    <dgm:cxn modelId="{D8088442-A46A-45C2-9DBA-97C7E951B6DE}" type="presParOf" srcId="{F4E66C40-6B91-46D3-B84B-54D0F22934C3}" destId="{602618FC-B428-4176-926B-5997DF4F354B}" srcOrd="0" destOrd="0" presId="urn:microsoft.com/office/officeart/2005/8/layout/hierarchy1"/>
    <dgm:cxn modelId="{44825901-39FD-411C-810B-BA3E9742DCDA}" type="presParOf" srcId="{602618FC-B428-4176-926B-5997DF4F354B}" destId="{7A0DAF1B-637A-496B-A5CB-FD587EF1A074}" srcOrd="0" destOrd="0" presId="urn:microsoft.com/office/officeart/2005/8/layout/hierarchy1"/>
    <dgm:cxn modelId="{33633DCA-DC29-4B3F-B809-2FD8940722E0}" type="presParOf" srcId="{602618FC-B428-4176-926B-5997DF4F354B}" destId="{BD1DF644-2324-4D1C-B3E3-1D6343269BE0}" srcOrd="1" destOrd="0" presId="urn:microsoft.com/office/officeart/2005/8/layout/hierarchy1"/>
    <dgm:cxn modelId="{E282F113-AF4E-4140-9B98-A881C6B6B21F}" type="presParOf" srcId="{F4E66C40-6B91-46D3-B84B-54D0F22934C3}" destId="{E8BA7BD1-ABA9-498E-AD08-7D663A820CDA}" srcOrd="1" destOrd="0" presId="urn:microsoft.com/office/officeart/2005/8/layout/hierarchy1"/>
    <dgm:cxn modelId="{CC5787FD-F7AE-496E-A86D-5160EC3BE7F3}" type="presParOf" srcId="{E1541D95-21A7-411C-8F58-5DE3B079675B}" destId="{0F4268D3-CE8C-49AA-BE35-1519D913E769}" srcOrd="1" destOrd="0" presId="urn:microsoft.com/office/officeart/2005/8/layout/hierarchy1"/>
    <dgm:cxn modelId="{7F1E5EFA-3211-4C81-8252-38BE188438C1}" type="presParOf" srcId="{0F4268D3-CE8C-49AA-BE35-1519D913E769}" destId="{A7B6B917-3BE7-4F69-B174-39DDAB1D356C}" srcOrd="0" destOrd="0" presId="urn:microsoft.com/office/officeart/2005/8/layout/hierarchy1"/>
    <dgm:cxn modelId="{47BC1AF4-716A-4232-A661-29B842E9BAEA}" type="presParOf" srcId="{A7B6B917-3BE7-4F69-B174-39DDAB1D356C}" destId="{A7D08D94-87C4-491F-B138-075A79166593}" srcOrd="0" destOrd="0" presId="urn:microsoft.com/office/officeart/2005/8/layout/hierarchy1"/>
    <dgm:cxn modelId="{B0A1BD65-B427-482F-8F0D-7395EA51579B}" type="presParOf" srcId="{A7B6B917-3BE7-4F69-B174-39DDAB1D356C}" destId="{4E61C984-BAA1-4A6A-957E-86A1D5861CC0}" srcOrd="1" destOrd="0" presId="urn:microsoft.com/office/officeart/2005/8/layout/hierarchy1"/>
    <dgm:cxn modelId="{3051296B-9FB9-460E-B3D9-BC09A42B8F2F}" type="presParOf" srcId="{0F4268D3-CE8C-49AA-BE35-1519D913E769}" destId="{1A9C221D-9F19-4BC0-AD4A-8E68FA6A3FCC}" srcOrd="1" destOrd="0" presId="urn:microsoft.com/office/officeart/2005/8/layout/hierarchy1"/>
    <dgm:cxn modelId="{EC788429-DA6F-4F6C-8DE4-2D78E990857A}" type="presParOf" srcId="{E1541D95-21A7-411C-8F58-5DE3B079675B}" destId="{43414ADC-C7E9-4CD3-9609-87DE888FBC36}" srcOrd="2" destOrd="0" presId="urn:microsoft.com/office/officeart/2005/8/layout/hierarchy1"/>
    <dgm:cxn modelId="{5A26430F-FFDF-48F4-82D9-8E4AD732E24F}" type="presParOf" srcId="{43414ADC-C7E9-4CD3-9609-87DE888FBC36}" destId="{D1550E8A-61F7-4F01-89A9-8EF0C3857958}" srcOrd="0" destOrd="0" presId="urn:microsoft.com/office/officeart/2005/8/layout/hierarchy1"/>
    <dgm:cxn modelId="{9EA6554C-CC40-4D6C-B858-94E4FAF30305}" type="presParOf" srcId="{D1550E8A-61F7-4F01-89A9-8EF0C3857958}" destId="{E1AEF37C-A030-44F5-BC36-7FB396D86E9F}" srcOrd="0" destOrd="0" presId="urn:microsoft.com/office/officeart/2005/8/layout/hierarchy1"/>
    <dgm:cxn modelId="{C2E8365C-462C-4BB7-985E-C57FA28E3C1F}" type="presParOf" srcId="{D1550E8A-61F7-4F01-89A9-8EF0C3857958}" destId="{684CDFCC-43FC-4260-8EF5-3E5B4A39EEC3}" srcOrd="1" destOrd="0" presId="urn:microsoft.com/office/officeart/2005/8/layout/hierarchy1"/>
    <dgm:cxn modelId="{D48ABD5A-4796-4E4E-809D-435D55434402}" type="presParOf" srcId="{43414ADC-C7E9-4CD3-9609-87DE888FBC36}" destId="{EDBB5406-9702-4171-9420-6B0B89DA1E15}" srcOrd="1" destOrd="0" presId="urn:microsoft.com/office/officeart/2005/8/layout/hierarchy1"/>
    <dgm:cxn modelId="{9F905FE5-7390-4345-B2C3-7AED603D6B92}" type="presParOf" srcId="{E1541D95-21A7-411C-8F58-5DE3B079675B}" destId="{56AD49BB-EE14-403D-A21D-1D05D7CA3E8E}" srcOrd="3" destOrd="0" presId="urn:microsoft.com/office/officeart/2005/8/layout/hierarchy1"/>
    <dgm:cxn modelId="{0F323F68-CF61-4900-9F65-8261CE45606F}" type="presParOf" srcId="{56AD49BB-EE14-403D-A21D-1D05D7CA3E8E}" destId="{60009D89-205D-4FAF-A002-835B798D7887}" srcOrd="0" destOrd="0" presId="urn:microsoft.com/office/officeart/2005/8/layout/hierarchy1"/>
    <dgm:cxn modelId="{1A3732E2-6F4F-4571-900E-55977EA0258C}" type="presParOf" srcId="{60009D89-205D-4FAF-A002-835B798D7887}" destId="{F7B7DA3F-AA7A-4BB7-A6A0-67C00B7FFF15}" srcOrd="0" destOrd="0" presId="urn:microsoft.com/office/officeart/2005/8/layout/hierarchy1"/>
    <dgm:cxn modelId="{CEBD543E-1EFA-4DBA-BE0A-AA9D18A89BB8}" type="presParOf" srcId="{60009D89-205D-4FAF-A002-835B798D7887}" destId="{9732C787-0385-410E-A8C3-B8F5437BFA58}" srcOrd="1" destOrd="0" presId="urn:microsoft.com/office/officeart/2005/8/layout/hierarchy1"/>
    <dgm:cxn modelId="{B358F67B-2026-4C2E-BF1A-5A13532EB8A6}" type="presParOf" srcId="{56AD49BB-EE14-403D-A21D-1D05D7CA3E8E}" destId="{A3E346E0-E124-4A1A-96EA-41F733217D5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C3B8C5-CF4B-4939-888D-E33472F7F3AE}">
      <dsp:nvSpPr>
        <dsp:cNvPr id="0" name=""/>
        <dsp:cNvSpPr/>
      </dsp:nvSpPr>
      <dsp:spPr>
        <a:xfrm>
          <a:off x="0" y="1741"/>
          <a:ext cx="99059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983D9F-4C5D-4222-BB8F-616CF8C5AB82}">
      <dsp:nvSpPr>
        <dsp:cNvPr id="0" name=""/>
        <dsp:cNvSpPr/>
      </dsp:nvSpPr>
      <dsp:spPr>
        <a:xfrm>
          <a:off x="0" y="1741"/>
          <a:ext cx="9905999" cy="5939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Discussion of the Problem</a:t>
          </a:r>
        </a:p>
      </dsp:txBody>
      <dsp:txXfrm>
        <a:off x="0" y="1741"/>
        <a:ext cx="9905999" cy="593939"/>
      </dsp:txXfrm>
    </dsp:sp>
    <dsp:sp modelId="{EF909965-5052-410D-B709-CCB304BEAF74}">
      <dsp:nvSpPr>
        <dsp:cNvPr id="0" name=""/>
        <dsp:cNvSpPr/>
      </dsp:nvSpPr>
      <dsp:spPr>
        <a:xfrm>
          <a:off x="0" y="595680"/>
          <a:ext cx="99059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770015-84EE-411B-AE4B-31850D7FF0FE}">
      <dsp:nvSpPr>
        <dsp:cNvPr id="0" name=""/>
        <dsp:cNvSpPr/>
      </dsp:nvSpPr>
      <dsp:spPr>
        <a:xfrm>
          <a:off x="0" y="595680"/>
          <a:ext cx="9905999" cy="5939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Development of Alternatives</a:t>
          </a:r>
        </a:p>
      </dsp:txBody>
      <dsp:txXfrm>
        <a:off x="0" y="595680"/>
        <a:ext cx="9905999" cy="593939"/>
      </dsp:txXfrm>
    </dsp:sp>
    <dsp:sp modelId="{DC8EC611-7713-4C2C-A819-C3F3E9AB0550}">
      <dsp:nvSpPr>
        <dsp:cNvPr id="0" name=""/>
        <dsp:cNvSpPr/>
      </dsp:nvSpPr>
      <dsp:spPr>
        <a:xfrm>
          <a:off x="0" y="1189619"/>
          <a:ext cx="99059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F7354A-F498-40AD-AE8C-3FB1E9A62A80}">
      <dsp:nvSpPr>
        <dsp:cNvPr id="0" name=""/>
        <dsp:cNvSpPr/>
      </dsp:nvSpPr>
      <dsp:spPr>
        <a:xfrm>
          <a:off x="0" y="1189619"/>
          <a:ext cx="9905999" cy="5939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Project Alternative Costs</a:t>
          </a:r>
        </a:p>
      </dsp:txBody>
      <dsp:txXfrm>
        <a:off x="0" y="1189619"/>
        <a:ext cx="9905999" cy="593939"/>
      </dsp:txXfrm>
    </dsp:sp>
    <dsp:sp modelId="{26F8D39D-BDDD-4BDB-9AAE-54B85EECF198}">
      <dsp:nvSpPr>
        <dsp:cNvPr id="0" name=""/>
        <dsp:cNvSpPr/>
      </dsp:nvSpPr>
      <dsp:spPr>
        <a:xfrm>
          <a:off x="0" y="1783558"/>
          <a:ext cx="99059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FBFE7B-D90F-4B6F-B0D0-53023F54EC30}">
      <dsp:nvSpPr>
        <dsp:cNvPr id="0" name=""/>
        <dsp:cNvSpPr/>
      </dsp:nvSpPr>
      <dsp:spPr>
        <a:xfrm>
          <a:off x="0" y="1783558"/>
          <a:ext cx="9905999" cy="5939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Funding Sources</a:t>
          </a:r>
        </a:p>
      </dsp:txBody>
      <dsp:txXfrm>
        <a:off x="0" y="1783558"/>
        <a:ext cx="9905999" cy="593939"/>
      </dsp:txXfrm>
    </dsp:sp>
    <dsp:sp modelId="{66945E63-C6AA-4523-93AB-D0C7E7648441}">
      <dsp:nvSpPr>
        <dsp:cNvPr id="0" name=""/>
        <dsp:cNvSpPr/>
      </dsp:nvSpPr>
      <dsp:spPr>
        <a:xfrm>
          <a:off x="0" y="2377498"/>
          <a:ext cx="99059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B4A349-374C-4A27-84A4-F8AD83AD29A9}">
      <dsp:nvSpPr>
        <dsp:cNvPr id="0" name=""/>
        <dsp:cNvSpPr/>
      </dsp:nvSpPr>
      <dsp:spPr>
        <a:xfrm>
          <a:off x="0" y="2377498"/>
          <a:ext cx="9905999" cy="5939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User Costs of Selected Alternative</a:t>
          </a:r>
        </a:p>
      </dsp:txBody>
      <dsp:txXfrm>
        <a:off x="0" y="2377498"/>
        <a:ext cx="9905999" cy="593939"/>
      </dsp:txXfrm>
    </dsp:sp>
    <dsp:sp modelId="{6DEE98A3-3672-4FC7-AA7F-DC8C7ADF430B}">
      <dsp:nvSpPr>
        <dsp:cNvPr id="0" name=""/>
        <dsp:cNvSpPr/>
      </dsp:nvSpPr>
      <dsp:spPr>
        <a:xfrm>
          <a:off x="0" y="2971437"/>
          <a:ext cx="99059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F06A91-D9E8-4016-A49F-3E471256799E}">
      <dsp:nvSpPr>
        <dsp:cNvPr id="0" name=""/>
        <dsp:cNvSpPr/>
      </dsp:nvSpPr>
      <dsp:spPr>
        <a:xfrm>
          <a:off x="0" y="2971437"/>
          <a:ext cx="9905999" cy="5939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USDA RD Loan Grant Scenarios</a:t>
          </a:r>
        </a:p>
      </dsp:txBody>
      <dsp:txXfrm>
        <a:off x="0" y="2971437"/>
        <a:ext cx="9905999" cy="5939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0DAF1B-637A-496B-A5CB-FD587EF1A074}">
      <dsp:nvSpPr>
        <dsp:cNvPr id="0" name=""/>
        <dsp:cNvSpPr/>
      </dsp:nvSpPr>
      <dsp:spPr>
        <a:xfrm>
          <a:off x="2902" y="1013301"/>
          <a:ext cx="2072133" cy="13158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1DF644-2324-4D1C-B3E3-1D6343269BE0}">
      <dsp:nvSpPr>
        <dsp:cNvPr id="0" name=""/>
        <dsp:cNvSpPr/>
      </dsp:nvSpPr>
      <dsp:spPr>
        <a:xfrm>
          <a:off x="233139" y="1232026"/>
          <a:ext cx="2072133" cy="13158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i="1" kern="1200"/>
            <a:t>FEMA Floodplain</a:t>
          </a:r>
          <a:endParaRPr lang="en-US" sz="2000" kern="1200"/>
        </a:p>
      </dsp:txBody>
      <dsp:txXfrm>
        <a:off x="271678" y="1270565"/>
        <a:ext cx="1995055" cy="1238727"/>
      </dsp:txXfrm>
    </dsp:sp>
    <dsp:sp modelId="{A7D08D94-87C4-491F-B138-075A79166593}">
      <dsp:nvSpPr>
        <dsp:cNvPr id="0" name=""/>
        <dsp:cNvSpPr/>
      </dsp:nvSpPr>
      <dsp:spPr>
        <a:xfrm>
          <a:off x="2535510" y="1013301"/>
          <a:ext cx="2072133" cy="13158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61C984-BAA1-4A6A-957E-86A1D5861CC0}">
      <dsp:nvSpPr>
        <dsp:cNvPr id="0" name=""/>
        <dsp:cNvSpPr/>
      </dsp:nvSpPr>
      <dsp:spPr>
        <a:xfrm>
          <a:off x="2765747" y="1232026"/>
          <a:ext cx="2072133" cy="13158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i="1" kern="1200"/>
            <a:t>High Groundwater</a:t>
          </a:r>
          <a:endParaRPr lang="en-US" sz="2000" kern="1200"/>
        </a:p>
      </dsp:txBody>
      <dsp:txXfrm>
        <a:off x="2804286" y="1270565"/>
        <a:ext cx="1995055" cy="1238727"/>
      </dsp:txXfrm>
    </dsp:sp>
    <dsp:sp modelId="{E1AEF37C-A030-44F5-BC36-7FB396D86E9F}">
      <dsp:nvSpPr>
        <dsp:cNvPr id="0" name=""/>
        <dsp:cNvSpPr/>
      </dsp:nvSpPr>
      <dsp:spPr>
        <a:xfrm>
          <a:off x="5068118" y="1013301"/>
          <a:ext cx="2072133" cy="13158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4CDFCC-43FC-4260-8EF5-3E5B4A39EEC3}">
      <dsp:nvSpPr>
        <dsp:cNvPr id="0" name=""/>
        <dsp:cNvSpPr/>
      </dsp:nvSpPr>
      <dsp:spPr>
        <a:xfrm>
          <a:off x="5298355" y="1232026"/>
          <a:ext cx="2072133" cy="13158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i="1" kern="1200" dirty="0"/>
            <a:t>Water Quality</a:t>
          </a:r>
          <a:endParaRPr lang="en-US" sz="2000" kern="1200" dirty="0"/>
        </a:p>
      </dsp:txBody>
      <dsp:txXfrm>
        <a:off x="5336894" y="1270565"/>
        <a:ext cx="1995055" cy="1238727"/>
      </dsp:txXfrm>
    </dsp:sp>
    <dsp:sp modelId="{F7B7DA3F-AA7A-4BB7-A6A0-67C00B7FFF15}">
      <dsp:nvSpPr>
        <dsp:cNvPr id="0" name=""/>
        <dsp:cNvSpPr/>
      </dsp:nvSpPr>
      <dsp:spPr>
        <a:xfrm>
          <a:off x="7600726" y="1013301"/>
          <a:ext cx="2072133" cy="13158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32C787-0385-410E-A8C3-B8F5437BFA58}">
      <dsp:nvSpPr>
        <dsp:cNvPr id="0" name=""/>
        <dsp:cNvSpPr/>
      </dsp:nvSpPr>
      <dsp:spPr>
        <a:xfrm>
          <a:off x="7830963" y="1232026"/>
          <a:ext cx="2072133" cy="13158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Percolation Rates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(Mound System)</a:t>
          </a:r>
        </a:p>
      </dsp:txBody>
      <dsp:txXfrm>
        <a:off x="7869502" y="1270565"/>
        <a:ext cx="1995055" cy="12387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336D13-2B19-4445-BF15-834BF234575C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AC150-7315-4359-BB5F-15CA962EE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543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Majority of the area is in floodplain: causes issues if flooded</a:t>
            </a:r>
          </a:p>
          <a:p>
            <a:r>
              <a:rPr lang="en-US" dirty="0"/>
              <a:t>High groundwater effects traditional </a:t>
            </a:r>
            <a:r>
              <a:rPr lang="en-US" dirty="0" err="1"/>
              <a:t>septics</a:t>
            </a:r>
            <a:r>
              <a:rPr lang="en-US" dirty="0"/>
              <a:t> and deep installations</a:t>
            </a:r>
          </a:p>
          <a:p>
            <a:r>
              <a:rPr lang="en-US" dirty="0"/>
              <a:t>2004 Mines report of water quantity siting failed septic systems</a:t>
            </a:r>
          </a:p>
          <a:p>
            <a:r>
              <a:rPr lang="en-US" dirty="0"/>
              <a:t>Poor perc rates resulting in mound systems $25k-$35k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DAC150-7315-4359-BB5F-15CA962EE13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564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Over 10 miles of sewer with 284 hookups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DAC150-7315-4359-BB5F-15CA962EE13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048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20’ deep sewer mains</a:t>
            </a:r>
          </a:p>
          <a:p>
            <a:r>
              <a:rPr lang="en-US" dirty="0"/>
              <a:t>Deep lift station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DAC150-7315-4359-BB5F-15CA962EE13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492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Great of high ground water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Much smaller lines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Over 10 miles of sewer with 284 hookups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DAC150-7315-4359-BB5F-15CA962EE13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7465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DAC150-7315-4359-BB5F-15CA962EE13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5238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Different depending on usage but this gives a general idea on how to calculate depending on water usage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DAC150-7315-4359-BB5F-15CA962EE13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3% is current rate. Pay off date lessens as homes come 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DAC150-7315-4359-BB5F-15CA962EE13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0679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not deemed affordable, no grants or funding would </a:t>
            </a:r>
            <a:r>
              <a:rPr lang="en-US"/>
              <a:t>be awarded.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DAC150-7315-4359-BB5F-15CA962EE13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924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5CD60141-EEBD-4EC1-8E34-0344C16A18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18308" y="0"/>
            <a:ext cx="6873692" cy="6858000"/>
          </a:xfrm>
          <a:custGeom>
            <a:avLst/>
            <a:gdLst>
              <a:gd name="connsiteX0" fmla="*/ 1132890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5318308 w 12192000"/>
              <a:gd name="connsiteY3" fmla="*/ 6858000 h 6858000"/>
              <a:gd name="connsiteX4" fmla="*/ 11328897 w 12192000"/>
              <a:gd name="connsiteY4" fmla="*/ 4 h 6858000"/>
              <a:gd name="connsiteX5" fmla="*/ 11328898 w 12192000"/>
              <a:gd name="connsiteY5" fmla="*/ 2 h 6858000"/>
              <a:gd name="connsiteX6" fmla="*/ 0 w 12192000"/>
              <a:gd name="connsiteY6" fmla="*/ 0 h 6858000"/>
              <a:gd name="connsiteX7" fmla="*/ 6700 w 12192000"/>
              <a:gd name="connsiteY7" fmla="*/ 0 h 6858000"/>
              <a:gd name="connsiteX8" fmla="*/ 6700 w 12192000"/>
              <a:gd name="connsiteY8" fmla="*/ 6858000 h 6858000"/>
              <a:gd name="connsiteX9" fmla="*/ 0 w 12192000"/>
              <a:gd name="connsiteY9" fmla="*/ 6858000 h 6858000"/>
              <a:gd name="connsiteX0" fmla="*/ 1132890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5318308 w 12192000"/>
              <a:gd name="connsiteY3" fmla="*/ 6858000 h 6858000"/>
              <a:gd name="connsiteX4" fmla="*/ 11328897 w 12192000"/>
              <a:gd name="connsiteY4" fmla="*/ 4 h 6858000"/>
              <a:gd name="connsiteX5" fmla="*/ 11328898 w 12192000"/>
              <a:gd name="connsiteY5" fmla="*/ 2 h 6858000"/>
              <a:gd name="connsiteX6" fmla="*/ 11328900 w 12192000"/>
              <a:gd name="connsiteY6" fmla="*/ 0 h 6858000"/>
              <a:gd name="connsiteX7" fmla="*/ 0 w 12192000"/>
              <a:gd name="connsiteY7" fmla="*/ 6858000 h 6858000"/>
              <a:gd name="connsiteX8" fmla="*/ 6700 w 12192000"/>
              <a:gd name="connsiteY8" fmla="*/ 0 h 6858000"/>
              <a:gd name="connsiteX9" fmla="*/ 6700 w 12192000"/>
              <a:gd name="connsiteY9" fmla="*/ 6858000 h 6858000"/>
              <a:gd name="connsiteX10" fmla="*/ 0 w 12192000"/>
              <a:gd name="connsiteY10" fmla="*/ 6858000 h 6858000"/>
              <a:gd name="connsiteX0" fmla="*/ 11322200 w 12185300"/>
              <a:gd name="connsiteY0" fmla="*/ 0 h 6858000"/>
              <a:gd name="connsiteX1" fmla="*/ 12185300 w 12185300"/>
              <a:gd name="connsiteY1" fmla="*/ 0 h 6858000"/>
              <a:gd name="connsiteX2" fmla="*/ 12185300 w 12185300"/>
              <a:gd name="connsiteY2" fmla="*/ 6858000 h 6858000"/>
              <a:gd name="connsiteX3" fmla="*/ 5311608 w 12185300"/>
              <a:gd name="connsiteY3" fmla="*/ 6858000 h 6858000"/>
              <a:gd name="connsiteX4" fmla="*/ 11322197 w 12185300"/>
              <a:gd name="connsiteY4" fmla="*/ 4 h 6858000"/>
              <a:gd name="connsiteX5" fmla="*/ 11322198 w 12185300"/>
              <a:gd name="connsiteY5" fmla="*/ 2 h 6858000"/>
              <a:gd name="connsiteX6" fmla="*/ 11322200 w 12185300"/>
              <a:gd name="connsiteY6" fmla="*/ 0 h 6858000"/>
              <a:gd name="connsiteX7" fmla="*/ 0 w 12185300"/>
              <a:gd name="connsiteY7" fmla="*/ 6858000 h 6858000"/>
              <a:gd name="connsiteX8" fmla="*/ 0 w 12185300"/>
              <a:gd name="connsiteY8" fmla="*/ 0 h 6858000"/>
              <a:gd name="connsiteX9" fmla="*/ 0 w 12185300"/>
              <a:gd name="connsiteY9" fmla="*/ 6858000 h 6858000"/>
              <a:gd name="connsiteX0" fmla="*/ 6010592 w 6873692"/>
              <a:gd name="connsiteY0" fmla="*/ 0 h 6858000"/>
              <a:gd name="connsiteX1" fmla="*/ 6873692 w 6873692"/>
              <a:gd name="connsiteY1" fmla="*/ 0 h 6858000"/>
              <a:gd name="connsiteX2" fmla="*/ 6873692 w 6873692"/>
              <a:gd name="connsiteY2" fmla="*/ 6858000 h 6858000"/>
              <a:gd name="connsiteX3" fmla="*/ 0 w 6873692"/>
              <a:gd name="connsiteY3" fmla="*/ 6858000 h 6858000"/>
              <a:gd name="connsiteX4" fmla="*/ 6010589 w 6873692"/>
              <a:gd name="connsiteY4" fmla="*/ 4 h 6858000"/>
              <a:gd name="connsiteX5" fmla="*/ 6010590 w 6873692"/>
              <a:gd name="connsiteY5" fmla="*/ 2 h 6858000"/>
              <a:gd name="connsiteX6" fmla="*/ 6010592 w 6873692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73692" h="6858000">
                <a:moveTo>
                  <a:pt x="6010592" y="0"/>
                </a:moveTo>
                <a:lnTo>
                  <a:pt x="6873692" y="0"/>
                </a:lnTo>
                <a:lnTo>
                  <a:pt x="6873692" y="6858000"/>
                </a:lnTo>
                <a:lnTo>
                  <a:pt x="0" y="6858000"/>
                </a:lnTo>
                <a:lnTo>
                  <a:pt x="6010589" y="4"/>
                </a:lnTo>
                <a:cubicBezTo>
                  <a:pt x="6010589" y="3"/>
                  <a:pt x="6010590" y="3"/>
                  <a:pt x="6010590" y="2"/>
                </a:cubicBezTo>
                <a:lnTo>
                  <a:pt x="6010592" y="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5FCBBA-905A-4FD1-BFBA-F3EE6DA264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81098"/>
            <a:ext cx="8986580" cy="2832404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48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DD287E-F1C8-463F-8429-D1B5B15825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463522"/>
            <a:ext cx="8986580" cy="650311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F44ED-7973-4A99-B2CA-A8962BCE0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F96F2-D6BE-49AC-A605-5AE87C3F2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7FC50-B13C-4B63-AE64-F71A6EDE6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C75A547-BCD1-42BE-966E-53CA0AB93165}"/>
              </a:ext>
            </a:extLst>
          </p:cNvPr>
          <p:cNvCxnSpPr>
            <a:cxnSpLocks/>
          </p:cNvCxnSpPr>
          <p:nvPr/>
        </p:nvCxnSpPr>
        <p:spPr>
          <a:xfrm>
            <a:off x="1188357" y="5151666"/>
            <a:ext cx="982254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3812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A3BF2-BCE9-47D7-B1C0-1F0E4936B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722E9-C3E4-48AF-996A-495AE659FA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9E516-382B-4845-93BF-20C16EE0D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96E16-F168-442A-843C-5D490D54B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61BEA-A969-437A-BD8B-CB1B709AD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988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528449-3E11-45FF-BF3A-651867603E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572500" y="870625"/>
            <a:ext cx="2476499" cy="50292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C0EAB0-2DFA-4CBA-86B1-1826EF523D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43000" y="870625"/>
            <a:ext cx="7324928" cy="50292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22F89-E1F5-45D7-945A-8A2886C4B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E7E82-5FB8-4289-AD0C-0BA788E14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5A4046-1A2C-41F5-A177-1C3919C20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997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CD6F3-88F1-4195-8395-57AA096BB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8D06C-EB08-40B3-AFB3-A62F44112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3962F-B413-4C4C-A490-724DDB9E7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871813-4E87-4C04-835D-76246010B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22BA3-033C-491E-A045-F0052AC19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525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E19AD-2EDD-4B4F-9F9E-46A444184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709738"/>
            <a:ext cx="8520952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EE5927-21D5-4EBA-A112-CAD1BD38BC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4589466"/>
            <a:ext cx="8520952" cy="81326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F0D16-9D87-4D76-A5A5-534E24B7D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65F387-5AAC-45D0-ABCE-B1CF4BC7E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8AF6FE-0006-4F40-A7FB-E0FDBADF7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431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8AADE-587E-4574-B21B-7ABDE5A23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F9DA5-4DFB-4211-A58A-FFD842C27A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3000" y="2339501"/>
            <a:ext cx="4798979" cy="35505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A99F26-66AF-4614-91CE-C93A24BAC2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0020" y="2339501"/>
            <a:ext cx="4798980" cy="355059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8F678E-59B5-4DF9-ABCB-506B9CB70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B50A53-317B-444A-9BA2-F69CDBF5D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B269A1-B0FB-4C8F-B6AA-0718C92D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804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2BBBF-42B2-4A5D-B145-46983A530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133272"/>
            <a:ext cx="9905999" cy="84630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04BE44-5271-4B5D-B649-35E3AF20B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2999" y="2067127"/>
            <a:ext cx="4798980" cy="710119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D7891E-0C0A-4688-97DD-C0715E3221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43001" y="2864795"/>
            <a:ext cx="4798978" cy="302530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5EAF30-3412-49B0-93D1-596CC2695B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0018" y="2067127"/>
            <a:ext cx="4798981" cy="710119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07B9B7-F41C-4314-9F0C-BB84547FB8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0019" y="2864795"/>
            <a:ext cx="4798982" cy="302530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21587F-6AFC-4906-86EB-6B0A86EEF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4BE2C5-583B-49BC-9864-B01EEF798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39B236-45F5-4CC6-8D53-A6903A1CC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471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6B206-0678-4577-B79F-760526A5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9300" y="1322615"/>
            <a:ext cx="8175171" cy="421277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D5FCB8-AFD3-4801-BBD6-9548F4CF7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6DACF8-CBC0-416B-B28E-EE18C4238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0C7421-FF49-4CE9-87D0-2B4FFE0E3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113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19CBFE-15AA-4447-9F9C-D8B0BEB24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B48227-EC1E-4063-9682-891A2DB1A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2C6A63-C3F4-4563-A542-9A41AC946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39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900C1-FE18-461C-801C-8626C7759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600200"/>
            <a:ext cx="3932237" cy="1964986"/>
          </a:xfrm>
        </p:spPr>
        <p:txBody>
          <a:bodyPr anchor="b">
            <a:normAutofit/>
          </a:bodyPr>
          <a:lstStyle>
            <a:lvl1pPr>
              <a:lnSpc>
                <a:spcPct val="110000"/>
              </a:lnSpc>
              <a:defRPr sz="24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4CFF3-3406-49E3-9D5A-1BE90FFA5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7451" y="987425"/>
            <a:ext cx="5421548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3D14FF-9082-4BBA-BC7A-F4C5B78599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3000" y="3662464"/>
            <a:ext cx="3932237" cy="2206523"/>
          </a:xfrm>
        </p:spPr>
        <p:txBody>
          <a:bodyPr/>
          <a:lstStyle>
            <a:lvl1pPr marL="0" indent="0">
              <a:buNone/>
              <a:defRPr sz="16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5A2726-EB8E-4DF7-9A1B-F03BD8C71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9929BE-611C-4FE6-B0A5-E0FF9DF96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B90B32-1D0E-4BCD-8850-59EA235F7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589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A1460E-1069-4FCA-B04E-28F77C8610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13614" y="987425"/>
            <a:ext cx="5535386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138C1E-867B-4FE9-8783-9B1246AEB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3000" y="3657601"/>
            <a:ext cx="3932236" cy="2211388"/>
          </a:xfrm>
        </p:spPr>
        <p:txBody>
          <a:bodyPr/>
          <a:lstStyle>
            <a:lvl1pPr marL="0" indent="0">
              <a:buNone/>
              <a:defRPr sz="16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721568-4870-46F2-9F7E-F41070201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B3CC65-0E73-45A1-9D4F-3F4559B3B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8C58CD-9BC3-431E-A7B4-D596A7F06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68F756-D171-474C-8B1A-C818032F6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600201"/>
            <a:ext cx="3932236" cy="1959428"/>
          </a:xfrm>
        </p:spPr>
        <p:txBody>
          <a:bodyPr anchor="b">
            <a:normAutofit/>
          </a:bodyPr>
          <a:lstStyle>
            <a:lvl1pPr>
              <a:lnSpc>
                <a:spcPct val="110000"/>
              </a:lnSpc>
              <a:defRPr sz="24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91289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1C2F78B-DEE8-4195-A196-DFC51BDADFF9}"/>
              </a:ext>
            </a:extLst>
          </p:cNvPr>
          <p:cNvSpPr/>
          <p:nvPr/>
        </p:nvSpPr>
        <p:spPr>
          <a:xfrm>
            <a:off x="9749268" y="4070878"/>
            <a:ext cx="2442733" cy="2787123"/>
          </a:xfrm>
          <a:custGeom>
            <a:avLst/>
            <a:gdLst>
              <a:gd name="connsiteX0" fmla="*/ 2442733 w 2442733"/>
              <a:gd name="connsiteY0" fmla="*/ 0 h 2787123"/>
              <a:gd name="connsiteX1" fmla="*/ 2442733 w 2442733"/>
              <a:gd name="connsiteY1" fmla="*/ 2787123 h 2787123"/>
              <a:gd name="connsiteX2" fmla="*/ 0 w 2442733"/>
              <a:gd name="connsiteY2" fmla="*/ 2787123 h 2787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2733" h="2787123">
                <a:moveTo>
                  <a:pt x="2442733" y="0"/>
                </a:moveTo>
                <a:lnTo>
                  <a:pt x="2442733" y="2787123"/>
                </a:lnTo>
                <a:lnTo>
                  <a:pt x="0" y="2787123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1D79D08-4BE8-4799-BE09-5078DFEE2256}"/>
              </a:ext>
            </a:extLst>
          </p:cNvPr>
          <p:cNvSpPr/>
          <p:nvPr/>
        </p:nvSpPr>
        <p:spPr>
          <a:xfrm rot="10800000">
            <a:off x="0" y="0"/>
            <a:ext cx="2442733" cy="2787123"/>
          </a:xfrm>
          <a:custGeom>
            <a:avLst/>
            <a:gdLst>
              <a:gd name="connsiteX0" fmla="*/ 2442733 w 2442733"/>
              <a:gd name="connsiteY0" fmla="*/ 0 h 2787123"/>
              <a:gd name="connsiteX1" fmla="*/ 2442733 w 2442733"/>
              <a:gd name="connsiteY1" fmla="*/ 2787123 h 2787123"/>
              <a:gd name="connsiteX2" fmla="*/ 0 w 2442733"/>
              <a:gd name="connsiteY2" fmla="*/ 2787123 h 2787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2733" h="2787123">
                <a:moveTo>
                  <a:pt x="2442733" y="0"/>
                </a:moveTo>
                <a:lnTo>
                  <a:pt x="2442733" y="2787123"/>
                </a:lnTo>
                <a:lnTo>
                  <a:pt x="0" y="2787123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95D65A1-16CB-407F-993F-2A6D59BCC0C8}"/>
              </a:ext>
            </a:extLst>
          </p:cNvPr>
          <p:cNvCxnSpPr>
            <a:cxnSpLocks/>
          </p:cNvCxnSpPr>
          <p:nvPr/>
        </p:nvCxnSpPr>
        <p:spPr>
          <a:xfrm>
            <a:off x="1233837" y="6172200"/>
            <a:ext cx="9760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A018A2-815D-41B0-A189-FDF7A5E88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872935"/>
            <a:ext cx="9905999" cy="13608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DFAE63-1276-4C7C-BFF5-F5DF1CDB2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332026"/>
            <a:ext cx="9905999" cy="35671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380268-2D73-487C-843B-51648AE181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8157" y="6356350"/>
            <a:ext cx="30933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3CADBD16-5BFB-4D9F-9646-C75D1B53BBB6}" type="datetimeFigureOut">
              <a:rPr lang="en-US" smtClean="0"/>
              <a:pPr/>
              <a:t>2/27/2024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61E6D-D51F-4BD7-B59D-19AF179177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3000" y="6356350"/>
            <a:ext cx="39591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701B1-1C93-41C2-AEE1-815DEA51B9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23186" y="6356350"/>
            <a:ext cx="6258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C0722274-0FAA-4649-AA4E-4210F4F321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5165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029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4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CB7EA-99E7-9F5A-E631-903192A935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1" y="1181101"/>
            <a:ext cx="4953000" cy="2247899"/>
          </a:xfrm>
        </p:spPr>
        <p:txBody>
          <a:bodyPr>
            <a:normAutofit/>
          </a:bodyPr>
          <a:lstStyle/>
          <a:p>
            <a:r>
              <a:rPr lang="en-US" sz="4400"/>
              <a:t>GREEN VALLEY SANITARY DISTRICT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8233DC-5E3F-5A69-F3A0-90DBE16D4F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1" y="3678382"/>
            <a:ext cx="2679356" cy="1465118"/>
          </a:xfrm>
        </p:spPr>
        <p:txBody>
          <a:bodyPr anchor="b">
            <a:normAutofit/>
          </a:bodyPr>
          <a:lstStyle/>
          <a:p>
            <a:r>
              <a:rPr lang="en-US" dirty="0"/>
              <a:t>PROPOSED SANITARY SEWER COLLECTION SYSTEM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B22CFCD7-7414-2750-422C-0D28563EE4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28" r="-1" b="-1"/>
          <a:stretch/>
        </p:blipFill>
        <p:spPr>
          <a:xfrm>
            <a:off x="5318308" y="10"/>
            <a:ext cx="6873692" cy="6857990"/>
          </a:xfrm>
          <a:custGeom>
            <a:avLst/>
            <a:gdLst/>
            <a:ahLst/>
            <a:cxnLst/>
            <a:rect l="l" t="t" r="r" b="b"/>
            <a:pathLst>
              <a:path w="6873692" h="6858000">
                <a:moveTo>
                  <a:pt x="6010592" y="0"/>
                </a:moveTo>
                <a:lnTo>
                  <a:pt x="6873692" y="0"/>
                </a:lnTo>
                <a:lnTo>
                  <a:pt x="6873692" y="6858000"/>
                </a:lnTo>
                <a:lnTo>
                  <a:pt x="0" y="6858000"/>
                </a:lnTo>
                <a:lnTo>
                  <a:pt x="6010589" y="4"/>
                </a:lnTo>
                <a:cubicBezTo>
                  <a:pt x="6010589" y="3"/>
                  <a:pt x="6010590" y="3"/>
                  <a:pt x="6010590" y="2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76160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92DD8-43DA-960C-E5EF-DF1A354B2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COSTS OF SELECTED ALTERNATIVE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2B1D9-D0C9-C38E-CC29-8B7277C2C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Estimated Sanitary Sewer Bill</a:t>
            </a:r>
          </a:p>
          <a:p>
            <a:pPr lvl="1"/>
            <a:r>
              <a:rPr lang="en-US" dirty="0"/>
              <a:t>Estimated Monthly Sanitary Sewer Usage per Home:	5,625  gallons per month</a:t>
            </a:r>
          </a:p>
          <a:p>
            <a:pPr lvl="1"/>
            <a:r>
              <a:rPr lang="en-US" dirty="0"/>
              <a:t>Minimum Charge:			$24.03</a:t>
            </a:r>
          </a:p>
          <a:p>
            <a:pPr lvl="1"/>
            <a:r>
              <a:rPr lang="en-US" dirty="0"/>
              <a:t>Per 1,000 Gallon Charge:	 $5.88</a:t>
            </a:r>
          </a:p>
          <a:p>
            <a:pPr lvl="1"/>
            <a:r>
              <a:rPr lang="en-US" dirty="0"/>
              <a:t>5.625 per 1,000 gallons * $5.88 = 		$33.08</a:t>
            </a:r>
          </a:p>
          <a:p>
            <a:pPr lvl="1"/>
            <a:r>
              <a:rPr lang="en-US" dirty="0"/>
              <a:t>Administration Fee:			</a:t>
            </a:r>
            <a:r>
              <a:rPr lang="en-US" u="sng" dirty="0"/>
              <a:t>$8.50</a:t>
            </a:r>
          </a:p>
          <a:p>
            <a:pPr lvl="1"/>
            <a:r>
              <a:rPr lang="en-US" dirty="0"/>
              <a:t>Estimated Monthly Sewer Bill:		</a:t>
            </a:r>
            <a:r>
              <a:rPr lang="en-US" b="1" dirty="0"/>
              <a:t>$65.60</a:t>
            </a:r>
          </a:p>
          <a:p>
            <a:r>
              <a:rPr lang="en-US" dirty="0"/>
              <a:t>Pump Power Consumption Cost</a:t>
            </a:r>
          </a:p>
          <a:p>
            <a:pPr lvl="1"/>
            <a:r>
              <a:rPr lang="en-US" dirty="0"/>
              <a:t>5.82 </a:t>
            </a:r>
            <a:r>
              <a:rPr lang="en-US" dirty="0" err="1"/>
              <a:t>kwhr</a:t>
            </a:r>
            <a:r>
              <a:rPr lang="en-US" dirty="0"/>
              <a:t> per month * $0.08827 per </a:t>
            </a:r>
            <a:r>
              <a:rPr lang="en-US" dirty="0" err="1"/>
              <a:t>kwhr</a:t>
            </a:r>
            <a:r>
              <a:rPr lang="en-US" dirty="0"/>
              <a:t> = </a:t>
            </a:r>
            <a:r>
              <a:rPr lang="en-US" b="1" dirty="0"/>
              <a:t>$0.51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226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E02DCF-D722-C286-D58C-3A89E84F66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7DD85-E77A-471B-592C-58016A6B6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COSTS OF SELECTED ALTERNATIVE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8E5A7-9DA6-0649-C642-DEBB5FB27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Estimated Special Assessment</a:t>
            </a:r>
          </a:p>
          <a:p>
            <a:pPr lvl="1"/>
            <a:r>
              <a:rPr lang="en-US" dirty="0"/>
              <a:t>Total Opinion of Project Costs:				 $10,295,800</a:t>
            </a:r>
          </a:p>
          <a:p>
            <a:pPr lvl="1"/>
            <a:r>
              <a:rPr lang="en-US" dirty="0"/>
              <a:t>SD DANR / WDWDD:					</a:t>
            </a:r>
            <a:r>
              <a:rPr lang="en-US" u="sng" dirty="0"/>
              <a:t>-$2,495,000</a:t>
            </a:r>
          </a:p>
          <a:p>
            <a:pPr lvl="1"/>
            <a:r>
              <a:rPr lang="en-US" dirty="0"/>
              <a:t>Total Opinion Of Project Costs Less Grant Funds:	 	$7,800,800</a:t>
            </a:r>
          </a:p>
          <a:p>
            <a:pPr lvl="1"/>
            <a:r>
              <a:rPr lang="en-US" dirty="0"/>
              <a:t>Accumulated USDA RD Loan Interest over 40 years @ 3%:	</a:t>
            </a:r>
            <a:r>
              <a:rPr lang="en-US" u="sng" dirty="0"/>
              <a:t>$5,603,500</a:t>
            </a:r>
          </a:p>
          <a:p>
            <a:pPr lvl="1"/>
            <a:r>
              <a:rPr lang="en-US" dirty="0"/>
              <a:t>Total Opinion of Project Costs to be Assessed:		$13,404,300</a:t>
            </a:r>
          </a:p>
          <a:p>
            <a:pPr lvl="1"/>
            <a:r>
              <a:rPr lang="en-US" dirty="0"/>
              <a:t>Total Annual Assessment:				$335,108</a:t>
            </a:r>
          </a:p>
          <a:p>
            <a:pPr lvl="1"/>
            <a:r>
              <a:rPr lang="en-US" dirty="0"/>
              <a:t>Total Monthly Assessment:				$27,926</a:t>
            </a:r>
          </a:p>
          <a:p>
            <a:pPr lvl="1"/>
            <a:r>
              <a:rPr lang="en-US" dirty="0"/>
              <a:t>Monthly Assessment per Household (284 Homes):		</a:t>
            </a:r>
            <a:r>
              <a:rPr lang="en-US" b="1" dirty="0"/>
              <a:t>$98</a:t>
            </a:r>
          </a:p>
          <a:p>
            <a:pPr lvl="1"/>
            <a:r>
              <a:rPr lang="en-US" dirty="0"/>
              <a:t>1 Year Annual Assessment Accumulated over 10 Years:	</a:t>
            </a:r>
            <a:r>
              <a:rPr lang="en-US" b="1" dirty="0"/>
              <a:t>$10</a:t>
            </a:r>
          </a:p>
        </p:txBody>
      </p:sp>
    </p:spTree>
    <p:extLst>
      <p:ext uri="{BB962C8B-B14F-4D97-AF65-F5344CB8AC3E}">
        <p14:creationId xmlns:p14="http://schemas.microsoft.com/office/powerpoint/2010/main" val="2782884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FE8CA5-8503-E9C8-B064-82816C1F09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A1C56-0E52-1FED-FC8E-73609B889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COSTS OF SELECTED ALTERNATIVE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9E57E-28DB-C2CB-A3F1-0E6978C75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Total Estimated User Costs</a:t>
            </a:r>
          </a:p>
          <a:p>
            <a:pPr lvl="1"/>
            <a:r>
              <a:rPr lang="en-US" dirty="0"/>
              <a:t>Sanitary Monthly Sewer Bill:						$ 65.60</a:t>
            </a:r>
          </a:p>
          <a:p>
            <a:pPr lvl="1"/>
            <a:r>
              <a:rPr lang="en-US" dirty="0"/>
              <a:t>Pump Power Consumption Cost:						$   0.51</a:t>
            </a:r>
          </a:p>
          <a:p>
            <a:pPr lvl="1"/>
            <a:r>
              <a:rPr lang="en-US" dirty="0"/>
              <a:t>Monthly Assessment per Household + 1 Year Assessment (284 Homes):	</a:t>
            </a:r>
            <a:r>
              <a:rPr lang="en-US" u="sng" dirty="0"/>
              <a:t>$ 108.00</a:t>
            </a:r>
          </a:p>
          <a:p>
            <a:pPr lvl="1"/>
            <a:r>
              <a:rPr lang="en-US" dirty="0"/>
              <a:t>									</a:t>
            </a:r>
            <a:r>
              <a:rPr lang="en-US" b="1" dirty="0"/>
              <a:t>$174.11</a:t>
            </a:r>
          </a:p>
        </p:txBody>
      </p:sp>
    </p:spTree>
    <p:extLst>
      <p:ext uri="{BB962C8B-B14F-4D97-AF65-F5344CB8AC3E}">
        <p14:creationId xmlns:p14="http://schemas.microsoft.com/office/powerpoint/2010/main" val="1380588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3D66C3-03E1-0854-FBE7-62A3E84B7C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27818-EFD1-7EB9-AE75-3055AC0C9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USDA RD LOAN / GRANT SCENARIOS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5B1B3-4DA2-713F-2C0B-8B44CE45F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60% Loan / 40% Grant</a:t>
            </a:r>
          </a:p>
          <a:p>
            <a:pPr lvl="1"/>
            <a:r>
              <a:rPr lang="en-US" dirty="0"/>
              <a:t>Monthly Assessment per Household (284 Homes):	$65.00		User Cost:  $131.11</a:t>
            </a:r>
          </a:p>
          <a:p>
            <a:r>
              <a:rPr lang="en-US" dirty="0"/>
              <a:t>70% Loan / 30% Grant</a:t>
            </a:r>
          </a:p>
          <a:p>
            <a:pPr lvl="1"/>
            <a:r>
              <a:rPr lang="en-US" dirty="0"/>
              <a:t>Monthly Assessment per Household (284 Homes):	$76.00 		User Cost:  $142.11</a:t>
            </a:r>
          </a:p>
          <a:p>
            <a:r>
              <a:rPr lang="en-US" dirty="0"/>
              <a:t>80% Loan / 20% Grant</a:t>
            </a:r>
          </a:p>
          <a:p>
            <a:pPr lvl="1"/>
            <a:r>
              <a:rPr lang="en-US" dirty="0"/>
              <a:t>Monthly Assessment per Household (284 Homes):	$87.00		 User Cost:  $153.11</a:t>
            </a:r>
          </a:p>
          <a:p>
            <a:r>
              <a:rPr lang="en-US" dirty="0"/>
              <a:t>90% Loan / 10% Grant</a:t>
            </a:r>
            <a:endParaRPr lang="en-US" b="1" dirty="0"/>
          </a:p>
          <a:p>
            <a:pPr lvl="1"/>
            <a:r>
              <a:rPr lang="en-US" dirty="0"/>
              <a:t>Monthly Assessment per Household (284 Homes):	$97.00		 User Cost:  $163.11</a:t>
            </a:r>
          </a:p>
          <a:p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30793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B6E44-1121-6429-6DB3-69C9FDDD5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D2E3D53-F1AC-7E21-2AA3-43EF624CBB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2364283"/>
              </p:ext>
            </p:extLst>
          </p:nvPr>
        </p:nvGraphicFramePr>
        <p:xfrm>
          <a:off x="1143000" y="2332026"/>
          <a:ext cx="9905999" cy="35671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08900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7F5D27A-D817-E084-5D6C-D1905E6D9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6756" y="906189"/>
            <a:ext cx="8689571" cy="100188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DISCUSSION OF the PROBLEM</a:t>
            </a:r>
          </a:p>
        </p:txBody>
      </p:sp>
      <p:graphicFrame>
        <p:nvGraphicFramePr>
          <p:cNvPr id="21" name="Text Placeholder 2">
            <a:extLst>
              <a:ext uri="{FF2B5EF4-FFF2-40B4-BE49-F238E27FC236}">
                <a16:creationId xmlns:a16="http://schemas.microsoft.com/office/drawing/2014/main" id="{07A1E7B4-8B1F-1821-525D-0DAB767A86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61277249"/>
              </p:ext>
            </p:extLst>
          </p:nvPr>
        </p:nvGraphicFramePr>
        <p:xfrm>
          <a:off x="1143000" y="2338016"/>
          <a:ext cx="9906000" cy="3561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35505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1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98B8B-4BF6-1278-38AB-9186AABE2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 OF ALTERNATIVES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D56DE-AD6A-C2FD-C9AD-A23656F8F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Conventional Gravity Sanitary Sewer Collection System</a:t>
            </a:r>
          </a:p>
          <a:p>
            <a:pPr lvl="1"/>
            <a:r>
              <a:rPr lang="en-US" dirty="0"/>
              <a:t>8-inch Sewer Main with 4” Sewer Services</a:t>
            </a:r>
          </a:p>
          <a:p>
            <a:pPr lvl="1"/>
            <a:r>
              <a:rPr lang="en-US" dirty="0"/>
              <a:t>Open Trench Installation</a:t>
            </a:r>
          </a:p>
          <a:p>
            <a:pPr lvl="1"/>
            <a:r>
              <a:rPr lang="en-US" dirty="0"/>
              <a:t>Abandon Existing Septic Systems</a:t>
            </a:r>
          </a:p>
          <a:p>
            <a:pPr lvl="1"/>
            <a:r>
              <a:rPr lang="en-US" dirty="0"/>
              <a:t>Mandatory Resident Hook-up</a:t>
            </a:r>
          </a:p>
          <a:p>
            <a:pPr lvl="1"/>
            <a:r>
              <a:rPr lang="en-US" dirty="0"/>
              <a:t>Lift Station</a:t>
            </a:r>
          </a:p>
          <a:p>
            <a:pPr lvl="1"/>
            <a:r>
              <a:rPr lang="en-US" dirty="0"/>
              <a:t>4 City of Rapid City Connection Points</a:t>
            </a:r>
          </a:p>
          <a:p>
            <a:pPr lvl="1"/>
            <a:r>
              <a:rPr lang="en-US" dirty="0"/>
              <a:t>Rapid Valley Sanitary District Operate and Maintain (including billing)</a:t>
            </a:r>
          </a:p>
          <a:p>
            <a:pPr lvl="1"/>
            <a:r>
              <a:rPr lang="en-US" dirty="0"/>
              <a:t>Treatment provided by the City of Rapid City</a:t>
            </a:r>
          </a:p>
        </p:txBody>
      </p:sp>
    </p:spTree>
    <p:extLst>
      <p:ext uri="{BB962C8B-B14F-4D97-AF65-F5344CB8AC3E}">
        <p14:creationId xmlns:p14="http://schemas.microsoft.com/office/powerpoint/2010/main" val="2208093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61EB5-1A6F-7602-572A-97CB9CB3C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CONVENTIONAL GRAVITY SANITARY SEWER COLLECTION SYSTEM COST EASTIMATE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313A4-1F6B-51B3-DA44-584368F4D3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Opinion of Probable Construction Cost</a:t>
            </a:r>
          </a:p>
          <a:p>
            <a:pPr lvl="1"/>
            <a:r>
              <a:rPr lang="en-US" dirty="0"/>
              <a:t>$20,375,200</a:t>
            </a:r>
          </a:p>
          <a:p>
            <a:r>
              <a:rPr lang="en-US" dirty="0"/>
              <a:t>Soft Costs (Engineering, Legal, Interim Financing, Land Acquisition)</a:t>
            </a:r>
          </a:p>
          <a:p>
            <a:pPr lvl="1"/>
            <a:r>
              <a:rPr lang="en-US" dirty="0"/>
              <a:t>$4,232,200</a:t>
            </a:r>
          </a:p>
          <a:p>
            <a:r>
              <a:rPr lang="en-US" dirty="0"/>
              <a:t>City of Rapid City Connection Fee</a:t>
            </a:r>
          </a:p>
          <a:p>
            <a:pPr lvl="1"/>
            <a:r>
              <a:rPr lang="en-US" dirty="0"/>
              <a:t>$253,369</a:t>
            </a:r>
          </a:p>
          <a:p>
            <a:r>
              <a:rPr lang="en-US" dirty="0"/>
              <a:t>Operations &amp; Maintenance</a:t>
            </a:r>
          </a:p>
          <a:p>
            <a:pPr lvl="1"/>
            <a:r>
              <a:rPr lang="en-US" dirty="0"/>
              <a:t>$151,320</a:t>
            </a:r>
          </a:p>
          <a:p>
            <a:r>
              <a:rPr lang="en-US" dirty="0"/>
              <a:t>TOTAL OPINION OF PROJECT COST</a:t>
            </a:r>
          </a:p>
          <a:p>
            <a:pPr lvl="1"/>
            <a:r>
              <a:rPr lang="en-US" dirty="0"/>
              <a:t>$25,012,089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81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EA65FF-A788-E6AD-668E-9CD3B729D5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3CA7B-0072-15B4-6D1E-8A910DB0B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 OF ALTERNATIVES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EE706-3EEF-1A66-B799-FB329F24A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Small Diameter Sanitary Sewer Pressure System</a:t>
            </a:r>
          </a:p>
          <a:p>
            <a:pPr lvl="1"/>
            <a:r>
              <a:rPr lang="en-US" dirty="0"/>
              <a:t>2-inch, 3-inch, 4-inch, &amp; 6-inch Main with 1-1/4” Sewer Services</a:t>
            </a:r>
          </a:p>
          <a:p>
            <a:pPr lvl="1"/>
            <a:r>
              <a:rPr lang="en-US" dirty="0"/>
              <a:t>Directional Bore Installation</a:t>
            </a:r>
          </a:p>
          <a:p>
            <a:pPr lvl="1"/>
            <a:r>
              <a:rPr lang="en-US" dirty="0"/>
              <a:t>Abandon Existing Septic Systems</a:t>
            </a:r>
          </a:p>
          <a:p>
            <a:pPr lvl="1"/>
            <a:r>
              <a:rPr lang="en-US" dirty="0"/>
              <a:t>Mandatory Resident Hook-up</a:t>
            </a:r>
          </a:p>
          <a:p>
            <a:pPr lvl="1"/>
            <a:r>
              <a:rPr lang="en-US" dirty="0"/>
              <a:t>Individual Pumping Units (Maintained by the Homeowner)</a:t>
            </a:r>
          </a:p>
          <a:p>
            <a:pPr lvl="1"/>
            <a:r>
              <a:rPr lang="en-US" dirty="0"/>
              <a:t>1 Rapid Valley Sanitary District Connection Point (No City of Rapid City Direct Connections)</a:t>
            </a:r>
          </a:p>
          <a:p>
            <a:pPr lvl="1"/>
            <a:r>
              <a:rPr lang="en-US" dirty="0"/>
              <a:t>Rapid Valley Sanitary District Operate and Maintain (including billing)</a:t>
            </a:r>
          </a:p>
          <a:p>
            <a:pPr lvl="1"/>
            <a:r>
              <a:rPr lang="en-US" dirty="0"/>
              <a:t>Treatment provided by the City of Rapid City</a:t>
            </a:r>
          </a:p>
        </p:txBody>
      </p:sp>
    </p:spTree>
    <p:extLst>
      <p:ext uri="{BB962C8B-B14F-4D97-AF65-F5344CB8AC3E}">
        <p14:creationId xmlns:p14="http://schemas.microsoft.com/office/powerpoint/2010/main" val="3604188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498F9B-FBC1-7DD4-86EE-37FA2D72AF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10770" y="5309117"/>
            <a:ext cx="3932236" cy="2211388"/>
          </a:xfrm>
        </p:spPr>
        <p:txBody>
          <a:bodyPr/>
          <a:lstStyle/>
          <a:p>
            <a:r>
              <a:rPr lang="en-US" dirty="0"/>
              <a:t>(</a:t>
            </a:r>
            <a:r>
              <a:rPr lang="en-US" dirty="0" err="1"/>
              <a:t>Steinbrecher</a:t>
            </a:r>
            <a:r>
              <a:rPr lang="en-US" dirty="0"/>
              <a:t> </a:t>
            </a:r>
            <a:r>
              <a:rPr lang="en-US" dirty="0" err="1"/>
              <a:t>Compnaies</a:t>
            </a:r>
            <a:r>
              <a:rPr lang="en-US" dirty="0"/>
              <a:t>, Inc.)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4560CAC-DB1B-E869-6707-3B0066F02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PRESURIZED SANITARY SEWER SYSTEM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54A86EE-A6FD-A346-DCBD-B2C515F7EF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0770" y="804518"/>
            <a:ext cx="6534690" cy="4504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5275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CEC22D-6F0E-CFD9-9410-98EECC108A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E4336-90A5-F4BE-14A1-3CA31317D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SMALL DIAMETER SANITARY SEWER PRESSURE SYSTEM COST EASTIMATE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EEC11-D91E-DC57-7C76-F863F3DA9D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Opinion of Probable Construction Cost</a:t>
            </a:r>
          </a:p>
          <a:p>
            <a:pPr lvl="1"/>
            <a:r>
              <a:rPr lang="en-US" dirty="0"/>
              <a:t>$7,436,900</a:t>
            </a:r>
          </a:p>
          <a:p>
            <a:r>
              <a:rPr lang="en-US" dirty="0"/>
              <a:t>Soft Costs (Engineering, Legal, Interim Financing, Land Acquisition)</a:t>
            </a:r>
          </a:p>
          <a:p>
            <a:pPr lvl="1"/>
            <a:r>
              <a:rPr lang="en-US" dirty="0"/>
              <a:t>$2,808,900</a:t>
            </a:r>
          </a:p>
          <a:p>
            <a:r>
              <a:rPr lang="en-US" dirty="0"/>
              <a:t>City of Rapid City Connection Fee</a:t>
            </a:r>
          </a:p>
          <a:p>
            <a:pPr lvl="1"/>
            <a:r>
              <a:rPr lang="en-US" dirty="0"/>
              <a:t>$0</a:t>
            </a:r>
          </a:p>
          <a:p>
            <a:r>
              <a:rPr lang="en-US" dirty="0"/>
              <a:t>Operations &amp; Maintenance</a:t>
            </a:r>
          </a:p>
          <a:p>
            <a:pPr lvl="1"/>
            <a:r>
              <a:rPr lang="en-US" dirty="0"/>
              <a:t>$50,000</a:t>
            </a:r>
          </a:p>
          <a:p>
            <a:r>
              <a:rPr lang="en-US" dirty="0"/>
              <a:t>TOTAL OPINION OF PROJECT COST</a:t>
            </a:r>
          </a:p>
          <a:p>
            <a:pPr lvl="1"/>
            <a:r>
              <a:rPr lang="en-US" dirty="0"/>
              <a:t>$10,295,800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218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BA8562-EF52-A1BA-0FC5-B305889A98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65C5C-D3FB-739D-03AD-F6D098C83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FUNDING 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42B21-DDC1-24DD-0E28-34A8D4521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South Dakota Department of Agriculture and Natural Resources</a:t>
            </a:r>
          </a:p>
          <a:p>
            <a:pPr lvl="1"/>
            <a:r>
              <a:rPr lang="en-US" dirty="0"/>
              <a:t>Previous Award: $2,370,000</a:t>
            </a:r>
          </a:p>
          <a:p>
            <a:r>
              <a:rPr lang="en-US" dirty="0"/>
              <a:t>West Dakota Water Development District</a:t>
            </a:r>
          </a:p>
          <a:p>
            <a:pPr lvl="1"/>
            <a:r>
              <a:rPr lang="en-US" dirty="0"/>
              <a:t>Award: $125,000</a:t>
            </a:r>
          </a:p>
          <a:p>
            <a:r>
              <a:rPr lang="en-US" dirty="0"/>
              <a:t>USDA Rural Development</a:t>
            </a:r>
          </a:p>
          <a:p>
            <a:pPr lvl="1"/>
            <a:r>
              <a:rPr lang="en-US" dirty="0"/>
              <a:t>Pending Award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085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gattaVTI">
  <a:themeElements>
    <a:clrScheme name="AnalogousFromLightSeed_2SEEDS">
      <a:dk1>
        <a:srgbClr val="000000"/>
      </a:dk1>
      <a:lt1>
        <a:srgbClr val="FFFFFF"/>
      </a:lt1>
      <a:dk2>
        <a:srgbClr val="412C24"/>
      </a:dk2>
      <a:lt2>
        <a:srgbClr val="E2E8E8"/>
      </a:lt2>
      <a:accent1>
        <a:srgbClr val="BA847F"/>
      </a:accent1>
      <a:accent2>
        <a:srgbClr val="C696A6"/>
      </a:accent2>
      <a:accent3>
        <a:srgbClr val="BC9F82"/>
      </a:accent3>
      <a:accent4>
        <a:srgbClr val="7AA9B7"/>
      </a:accent4>
      <a:accent5>
        <a:srgbClr val="92A4C4"/>
      </a:accent5>
      <a:accent6>
        <a:srgbClr val="827FBA"/>
      </a:accent6>
      <a:hlink>
        <a:srgbClr val="588C91"/>
      </a:hlink>
      <a:folHlink>
        <a:srgbClr val="7F7F7F"/>
      </a:folHlink>
    </a:clrScheme>
    <a:fontScheme name="Walbaum Display">
      <a:majorFont>
        <a:latin typeface="Walbaum Display"/>
        <a:ea typeface=""/>
        <a:cs typeface=""/>
      </a:majorFont>
      <a:minorFont>
        <a:latin typeface="Walbaum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attaVTI" id="{FFC3BCE5-6357-41D1-8E67-3F85B69D7E86}" vid="{893A6374-FE17-48E5-8B62-678C1B11AA1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</TotalTime>
  <Words>817</Words>
  <Application>Microsoft Office PowerPoint</Application>
  <PresentationFormat>Widescreen</PresentationFormat>
  <Paragraphs>125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Walbaum Display</vt:lpstr>
      <vt:lpstr>RegattaVTI</vt:lpstr>
      <vt:lpstr>GREEN VALLEY SANITARY DISTRICT</vt:lpstr>
      <vt:lpstr>OVERVIEW</vt:lpstr>
      <vt:lpstr>DISCUSSION OF the PROBLEM</vt:lpstr>
      <vt:lpstr>DEVELOPMENT OF ALTERNATIVES</vt:lpstr>
      <vt:lpstr>CONVENTIONAL GRAVITY SANITARY SEWER COLLECTION SYSTEM COST EASTIMATE</vt:lpstr>
      <vt:lpstr>DEVELOPMENT OF ALTERNATIVES</vt:lpstr>
      <vt:lpstr>TYPICAL PRESURIZED SANITARY SEWER SYSTEM</vt:lpstr>
      <vt:lpstr>SMALL DIAMETER SANITARY SEWER PRESSURE SYSTEM COST EASTIMATE</vt:lpstr>
      <vt:lpstr>FUNDING SOURCES</vt:lpstr>
      <vt:lpstr>USER COSTS OF SELECTED ALTERNATIVE</vt:lpstr>
      <vt:lpstr>USER COSTS OF SELECTED ALTERNATIVE</vt:lpstr>
      <vt:lpstr>USER COSTS OF SELECTED ALTERNATIVE</vt:lpstr>
      <vt:lpstr>USDA RD LOAN / GRANT SCENARIOS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VALLEY SANITARY DISTRICT</dc:title>
  <dc:creator>Zach Grapentine</dc:creator>
  <cp:lastModifiedBy>Zach Grapentine</cp:lastModifiedBy>
  <cp:revision>2</cp:revision>
  <dcterms:created xsi:type="dcterms:W3CDTF">2024-02-26T18:37:12Z</dcterms:created>
  <dcterms:modified xsi:type="dcterms:W3CDTF">2024-02-27T20:13:19Z</dcterms:modified>
</cp:coreProperties>
</file>